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sldIdLst>
    <p:sldId id="256" r:id="rId2"/>
    <p:sldId id="278" r:id="rId3"/>
    <p:sldId id="257" r:id="rId4"/>
    <p:sldId id="258" r:id="rId5"/>
    <p:sldId id="265" r:id="rId6"/>
    <p:sldId id="275" r:id="rId7"/>
    <p:sldId id="260" r:id="rId8"/>
    <p:sldId id="274" r:id="rId9"/>
    <p:sldId id="273" r:id="rId10"/>
    <p:sldId id="271" r:id="rId11"/>
    <p:sldId id="272" r:id="rId12"/>
    <p:sldId id="276" r:id="rId13"/>
    <p:sldId id="263" r:id="rId14"/>
    <p:sldId id="267" r:id="rId15"/>
    <p:sldId id="269" r:id="rId16"/>
    <p:sldId id="277" r:id="rId17"/>
    <p:sldId id="266" r:id="rId18"/>
    <p:sldId id="268"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326" autoAdjust="0"/>
  </p:normalViewPr>
  <p:slideViewPr>
    <p:cSldViewPr>
      <p:cViewPr varScale="1">
        <p:scale>
          <a:sx n="130" d="100"/>
          <a:sy n="130" d="100"/>
        </p:scale>
        <p:origin x="-107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C79ECB-2D31-4FB2-AE6B-216FAE4BA11B}" type="datetimeFigureOut">
              <a:rPr lang="en-US" smtClean="0"/>
              <a:t>7/20/2015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724D87-EFA3-4BB1-A3EF-A2F2D87307A0}" type="slidenum">
              <a:rPr lang="en-US" smtClean="0"/>
              <a:t>‹#›</a:t>
            </a:fld>
            <a:endParaRPr lang="en-US"/>
          </a:p>
        </p:txBody>
      </p:sp>
    </p:spTree>
    <p:extLst>
      <p:ext uri="{BB962C8B-B14F-4D97-AF65-F5344CB8AC3E}">
        <p14:creationId xmlns:p14="http://schemas.microsoft.com/office/powerpoint/2010/main" val="15223924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baseline="0" dirty="0" smtClean="0"/>
          </a:p>
          <a:p>
            <a:r>
              <a:rPr lang="en-US" baseline="0" dirty="0" smtClean="0"/>
              <a:t>Industry – uses Monthly meetings with Government (DMDC/DSS/NISPAC, etc.)/NCMS/Q-Tips/</a:t>
            </a:r>
            <a:r>
              <a:rPr lang="en-US" baseline="0" dirty="0" err="1" smtClean="0"/>
              <a:t>facebook</a:t>
            </a:r>
            <a:r>
              <a:rPr lang="en-US" baseline="0" dirty="0" smtClean="0"/>
              <a:t>/twitter, etc.</a:t>
            </a:r>
          </a:p>
          <a:p>
            <a:endParaRPr lang="en-US" baseline="0" dirty="0" smtClean="0"/>
          </a:p>
        </p:txBody>
      </p:sp>
      <p:sp>
        <p:nvSpPr>
          <p:cNvPr id="4" name="Slide Number Placeholder 3"/>
          <p:cNvSpPr>
            <a:spLocks noGrp="1"/>
          </p:cNvSpPr>
          <p:nvPr>
            <p:ph type="sldNum" sz="quarter" idx="10"/>
          </p:nvPr>
        </p:nvSpPr>
        <p:spPr/>
        <p:txBody>
          <a:bodyPr/>
          <a:lstStyle/>
          <a:p>
            <a:fld id="{F1AB71B1-0992-49F6-B09A-1CE46F20A11F}" type="slidenum">
              <a:rPr lang="en-US" smtClean="0"/>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21C6FD7E-F1B9-42AA-97DA-99C763B53730}" type="datetimeFigureOut">
              <a:rPr lang="en-US" smtClean="0"/>
              <a:t>7/20/2015</a:t>
            </a:fld>
            <a:endParaRPr lang="en-US"/>
          </a:p>
        </p:txBody>
      </p:sp>
      <p:sp>
        <p:nvSpPr>
          <p:cNvPr id="8" name="Slide Number Placeholder 7"/>
          <p:cNvSpPr>
            <a:spLocks noGrp="1"/>
          </p:cNvSpPr>
          <p:nvPr>
            <p:ph type="sldNum" sz="quarter" idx="11"/>
          </p:nvPr>
        </p:nvSpPr>
        <p:spPr/>
        <p:txBody>
          <a:bodyPr/>
          <a:lstStyle/>
          <a:p>
            <a:fld id="{D6C5BAF4-4CB1-4D23-8885-247120CDD5B8}"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C6FD7E-F1B9-42AA-97DA-99C763B53730}" type="datetimeFigureOut">
              <a:rPr lang="en-US" smtClean="0"/>
              <a:t>7/20/2015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5BAF4-4CB1-4D23-8885-247120CDD5B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C6FD7E-F1B9-42AA-97DA-99C763B53730}" type="datetimeFigureOut">
              <a:rPr lang="en-US" smtClean="0"/>
              <a:t>7/20/2015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5BAF4-4CB1-4D23-8885-247120CDD5B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21C6FD7E-F1B9-42AA-97DA-99C763B53730}" type="datetimeFigureOut">
              <a:rPr lang="en-US" smtClean="0"/>
              <a:t>7/20/2015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5BAF4-4CB1-4D23-8885-247120CDD5B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C6FD7E-F1B9-42AA-97DA-99C763B53730}" type="datetimeFigureOut">
              <a:rPr lang="en-US" smtClean="0"/>
              <a:t>7/20/2015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5BAF4-4CB1-4D23-8885-247120CDD5B8}"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21C6FD7E-F1B9-42AA-97DA-99C763B53730}" type="datetimeFigureOut">
              <a:rPr lang="en-US" smtClean="0"/>
              <a:t>7/20/2015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5BAF4-4CB1-4D23-8885-247120CDD5B8}"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21C6FD7E-F1B9-42AA-97DA-99C763B53730}" type="datetimeFigureOut">
              <a:rPr lang="en-US" smtClean="0"/>
              <a:t>7/20/2015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C5BAF4-4CB1-4D23-8885-247120CDD5B8}"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1C6FD7E-F1B9-42AA-97DA-99C763B53730}" type="datetimeFigureOut">
              <a:rPr lang="en-US" smtClean="0"/>
              <a:t>7/20/2015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C5BAF4-4CB1-4D23-8885-247120CDD5B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C6FD7E-F1B9-42AA-97DA-99C763B53730}" type="datetimeFigureOut">
              <a:rPr lang="en-US" smtClean="0"/>
              <a:t>7/20/2015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C5BAF4-4CB1-4D23-8885-247120CDD5B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C6FD7E-F1B9-42AA-97DA-99C763B53730}" type="datetimeFigureOut">
              <a:rPr lang="en-US" smtClean="0"/>
              <a:t>7/20/2015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5BAF4-4CB1-4D23-8885-247120CDD5B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C6FD7E-F1B9-42AA-97DA-99C763B53730}" type="datetimeFigureOut">
              <a:rPr lang="en-US" smtClean="0"/>
              <a:t>7/20/2015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5BAF4-4CB1-4D23-8885-247120CDD5B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21C6FD7E-F1B9-42AA-97DA-99C763B53730}" type="datetimeFigureOut">
              <a:rPr lang="en-US" smtClean="0"/>
              <a:t>7/20/2015</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D6C5BAF4-4CB1-4D23-8885-247120CDD5B8}"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dmdc.osd.mil/psawebdocs"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JPAS Updates</a:t>
            </a:r>
            <a:endParaRPr lang="en-US" dirty="0"/>
          </a:p>
        </p:txBody>
      </p:sp>
      <p:sp>
        <p:nvSpPr>
          <p:cNvPr id="3" name="Subtitle 2"/>
          <p:cNvSpPr>
            <a:spLocks noGrp="1"/>
          </p:cNvSpPr>
          <p:nvPr>
            <p:ph type="subTitle" idx="1"/>
          </p:nvPr>
        </p:nvSpPr>
        <p:spPr/>
        <p:txBody>
          <a:bodyPr/>
          <a:lstStyle/>
          <a:p>
            <a:r>
              <a:rPr lang="en-US" sz="1600" dirty="0" smtClean="0"/>
              <a:t>Steven Burke</a:t>
            </a:r>
          </a:p>
          <a:p>
            <a:r>
              <a:rPr lang="en-US" sz="1600" dirty="0" smtClean="0"/>
              <a:t>Industrial Security Supervisor</a:t>
            </a:r>
          </a:p>
          <a:p>
            <a:r>
              <a:rPr lang="en-US" sz="1600" dirty="0" smtClean="0"/>
              <a:t>Lockheed Martin</a:t>
            </a:r>
            <a:endParaRPr lang="en-US" sz="1600" dirty="0"/>
          </a:p>
        </p:txBody>
      </p:sp>
    </p:spTree>
    <p:extLst>
      <p:ext uri="{BB962C8B-B14F-4D97-AF65-F5344CB8AC3E}">
        <p14:creationId xmlns:p14="http://schemas.microsoft.com/office/powerpoint/2010/main" val="14673850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6"/>
          <p:cNvSpPr>
            <a:spLocks noGrp="1"/>
          </p:cNvSpPr>
          <p:nvPr>
            <p:ph type="title" idx="4294967295"/>
          </p:nvPr>
        </p:nvSpPr>
        <p:spPr>
          <a:xfrm>
            <a:off x="914400" y="514350"/>
            <a:ext cx="6802437" cy="781050"/>
          </a:xfrm>
        </p:spPr>
        <p:txBody>
          <a:bodyPr vert="horz" lIns="91440" tIns="45720" rIns="91440" bIns="45720" rtlCol="0" anchor="b">
            <a:noAutofit/>
          </a:bodyPr>
          <a:lstStyle/>
          <a:p>
            <a:r>
              <a:rPr lang="en-US" dirty="0"/>
              <a:t>Click to Sign </a:t>
            </a:r>
          </a:p>
        </p:txBody>
      </p:sp>
      <p:sp>
        <p:nvSpPr>
          <p:cNvPr id="3" name="Text Placeholder 12"/>
          <p:cNvSpPr txBox="1">
            <a:spLocks/>
          </p:cNvSpPr>
          <p:nvPr/>
        </p:nvSpPr>
        <p:spPr>
          <a:xfrm>
            <a:off x="4578655" y="2050079"/>
            <a:ext cx="4361942" cy="6397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b="1" dirty="0" smtClean="0">
                <a:latin typeface="Century Gothic" panose="020B0502020202020204" pitchFamily="34" charset="0"/>
              </a:rPr>
              <a:t>Eliminate…</a:t>
            </a:r>
            <a:endParaRPr lang="en-US" sz="2800" b="1" dirty="0">
              <a:latin typeface="Century Gothic" panose="020B0502020202020204" pitchFamily="34" charset="0"/>
            </a:endParaRPr>
          </a:p>
        </p:txBody>
      </p:sp>
      <p:sp>
        <p:nvSpPr>
          <p:cNvPr id="5" name="Text Placeholder 15"/>
          <p:cNvSpPr txBox="1">
            <a:spLocks/>
          </p:cNvSpPr>
          <p:nvPr/>
        </p:nvSpPr>
        <p:spPr>
          <a:xfrm>
            <a:off x="143555" y="2050079"/>
            <a:ext cx="4363655" cy="6397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b="1" dirty="0" smtClean="0">
                <a:latin typeface="Century Gothic" panose="020B0502020202020204" pitchFamily="34" charset="0"/>
              </a:rPr>
              <a:t>Remain the same…</a:t>
            </a:r>
            <a:endParaRPr lang="en-US" sz="2800" b="1" dirty="0">
              <a:latin typeface="Century Gothic" panose="020B0502020202020204" pitchFamily="34" charset="0"/>
            </a:endParaRPr>
          </a:p>
        </p:txBody>
      </p:sp>
      <p:sp>
        <p:nvSpPr>
          <p:cNvPr id="6" name="Content Placeholder 27"/>
          <p:cNvSpPr txBox="1">
            <a:spLocks/>
          </p:cNvSpPr>
          <p:nvPr/>
        </p:nvSpPr>
        <p:spPr>
          <a:xfrm>
            <a:off x="536880" y="2679942"/>
            <a:ext cx="4041775" cy="303505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100" dirty="0" smtClean="0">
                <a:latin typeface="Cambria" panose="02040503050406030204" pitchFamily="18" charset="0"/>
              </a:rPr>
              <a:t>User ID &amp; password login capability (No PKI Cert required)</a:t>
            </a:r>
            <a:endParaRPr lang="en-US" sz="2100" dirty="0">
              <a:latin typeface="Cambria" panose="02040503050406030204" pitchFamily="18" charset="0"/>
            </a:endParaRPr>
          </a:p>
          <a:p>
            <a:endParaRPr lang="en-US" sz="2100" dirty="0" smtClean="0">
              <a:latin typeface="Cambria" panose="02040503050406030204" pitchFamily="18" charset="0"/>
            </a:endParaRPr>
          </a:p>
          <a:p>
            <a:r>
              <a:rPr lang="en-US" sz="2100" dirty="0" smtClean="0">
                <a:latin typeface="Cambria" panose="02040503050406030204" pitchFamily="18" charset="0"/>
              </a:rPr>
              <a:t>Filling out the SF-86</a:t>
            </a:r>
          </a:p>
          <a:p>
            <a:endParaRPr lang="en-US" sz="2100" dirty="0">
              <a:latin typeface="Cambria" panose="02040503050406030204" pitchFamily="18" charset="0"/>
            </a:endParaRPr>
          </a:p>
          <a:p>
            <a:r>
              <a:rPr lang="en-US" sz="2100" dirty="0" smtClean="0">
                <a:latin typeface="Cambria" panose="02040503050406030204" pitchFamily="18" charset="0"/>
              </a:rPr>
              <a:t>Submitting the SF-86 to FSO and PSMO-I</a:t>
            </a:r>
          </a:p>
        </p:txBody>
      </p:sp>
      <p:cxnSp>
        <p:nvCxnSpPr>
          <p:cNvPr id="7" name="Straight Connector 6"/>
          <p:cNvCxnSpPr/>
          <p:nvPr/>
        </p:nvCxnSpPr>
        <p:spPr>
          <a:xfrm>
            <a:off x="4507210" y="2112965"/>
            <a:ext cx="0" cy="4217430"/>
          </a:xfrm>
          <a:prstGeom prst="line">
            <a:avLst/>
          </a:prstGeom>
          <a:ln w="31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91115" y="2610077"/>
            <a:ext cx="8503920" cy="0"/>
          </a:xfrm>
          <a:prstGeom prst="line">
            <a:avLst/>
          </a:prstGeom>
          <a:ln w="31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2" name="Content Placeholder 27"/>
          <p:cNvSpPr txBox="1">
            <a:spLocks/>
          </p:cNvSpPr>
          <p:nvPr/>
        </p:nvSpPr>
        <p:spPr>
          <a:xfrm>
            <a:off x="4958670" y="2679644"/>
            <a:ext cx="4041775" cy="303505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100" dirty="0" smtClean="0">
                <a:latin typeface="Cambria" panose="02040503050406030204" pitchFamily="18" charset="0"/>
              </a:rPr>
              <a:t>Printing</a:t>
            </a:r>
            <a:r>
              <a:rPr lang="en-US" sz="2400" dirty="0" smtClean="0">
                <a:latin typeface="Cambria" panose="02040503050406030204" pitchFamily="18" charset="0"/>
              </a:rPr>
              <a:t> and Signing</a:t>
            </a:r>
          </a:p>
          <a:p>
            <a:endParaRPr lang="en-US" sz="2400" dirty="0">
              <a:latin typeface="Cambria" panose="02040503050406030204" pitchFamily="18" charset="0"/>
            </a:endParaRPr>
          </a:p>
          <a:p>
            <a:r>
              <a:rPr lang="en-US" sz="2400" dirty="0" smtClean="0">
                <a:latin typeface="Cambria" panose="02040503050406030204" pitchFamily="18" charset="0"/>
              </a:rPr>
              <a:t>Scan, Mail, Fax, Upload</a:t>
            </a:r>
          </a:p>
          <a:p>
            <a:endParaRPr lang="en-US" sz="2400" dirty="0">
              <a:latin typeface="Cambria" panose="02040503050406030204" pitchFamily="18" charset="0"/>
            </a:endParaRPr>
          </a:p>
          <a:p>
            <a:r>
              <a:rPr lang="en-US" sz="2400" dirty="0" smtClean="0">
                <a:latin typeface="Cambria" panose="02040503050406030204" pitchFamily="18" charset="0"/>
              </a:rPr>
              <a:t>OPM Rejects: </a:t>
            </a:r>
          </a:p>
          <a:p>
            <a:pPr lvl="1"/>
            <a:r>
              <a:rPr lang="en-US" sz="1800" dirty="0" smtClean="0">
                <a:latin typeface="Cambria" panose="02040503050406030204" pitchFamily="18" charset="0"/>
              </a:rPr>
              <a:t>Wrong date  (format)</a:t>
            </a:r>
          </a:p>
          <a:p>
            <a:pPr lvl="1"/>
            <a:r>
              <a:rPr lang="en-US" sz="1800" dirty="0" smtClean="0">
                <a:latin typeface="Cambria" panose="02040503050406030204" pitchFamily="18" charset="0"/>
              </a:rPr>
              <a:t>Signatures outside the line or unreadable</a:t>
            </a:r>
            <a:endParaRPr lang="en-US" sz="1800" dirty="0">
              <a:latin typeface="Cambria" panose="02040503050406030204" pitchFamily="18" charset="0"/>
            </a:endParaRPr>
          </a:p>
          <a:p>
            <a:endParaRPr lang="en-US" sz="2400" dirty="0">
              <a:latin typeface="Cambria" panose="02040503050406030204" pitchFamily="18" charset="0"/>
            </a:endParaRPr>
          </a:p>
          <a:p>
            <a:endParaRPr lang="en-US" sz="2400" dirty="0">
              <a:latin typeface="Cambria" panose="02040503050406030204" pitchFamily="18" charset="0"/>
            </a:endParaRPr>
          </a:p>
          <a:p>
            <a:endParaRPr lang="en-US" sz="2400" dirty="0" smtClean="0">
              <a:latin typeface="Cambria" panose="02040503050406030204" pitchFamily="18" charset="0"/>
            </a:endParaRPr>
          </a:p>
          <a:p>
            <a:endParaRPr lang="en-US" sz="2400" dirty="0">
              <a:latin typeface="Cambria" panose="02040503050406030204" pitchFamily="18" charset="0"/>
            </a:endParaRPr>
          </a:p>
        </p:txBody>
      </p:sp>
      <p:sp>
        <p:nvSpPr>
          <p:cNvPr id="26" name="Slide Number Placeholder 1"/>
          <p:cNvSpPr txBox="1">
            <a:spLocks/>
          </p:cNvSpPr>
          <p:nvPr/>
        </p:nvSpPr>
        <p:spPr>
          <a:xfrm>
            <a:off x="-9525" y="6531085"/>
            <a:ext cx="462080" cy="39108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82CCC60-E8CD-4174-8B1A-7DF615B22EEF}" type="slidenum">
              <a:rPr lang="en-US" sz="1000" smtClean="0">
                <a:latin typeface="Cambria" panose="02040503050406030204" pitchFamily="18" charset="0"/>
              </a:rPr>
              <a:pPr algn="l"/>
              <a:t>10</a:t>
            </a:fld>
            <a:endParaRPr lang="en-US" sz="1000" dirty="0">
              <a:latin typeface="Cambria" panose="02040503050406030204" pitchFamily="18" charset="0"/>
            </a:endParaRPr>
          </a:p>
        </p:txBody>
      </p:sp>
    </p:spTree>
    <p:extLst>
      <p:ext uri="{BB962C8B-B14F-4D97-AF65-F5344CB8AC3E}">
        <p14:creationId xmlns:p14="http://schemas.microsoft.com/office/powerpoint/2010/main" val="14814026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5195" y="1818933"/>
            <a:ext cx="7549181" cy="10705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150" y="3100811"/>
            <a:ext cx="2367048" cy="375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10073" y="3102534"/>
            <a:ext cx="2367927" cy="3749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3020" y="3102534"/>
            <a:ext cx="2360329" cy="3749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15186" y="3100613"/>
            <a:ext cx="2354964" cy="3749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41229" y="933038"/>
            <a:ext cx="4274442" cy="905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itle 6"/>
          <p:cNvSpPr>
            <a:spLocks noGrp="1"/>
          </p:cNvSpPr>
          <p:nvPr>
            <p:ph type="title"/>
          </p:nvPr>
        </p:nvSpPr>
        <p:spPr>
          <a:xfrm>
            <a:off x="990600" y="209915"/>
            <a:ext cx="6801323" cy="780685"/>
          </a:xfrm>
        </p:spPr>
        <p:txBody>
          <a:bodyPr vert="horz" lIns="91440" tIns="45720" rIns="91440" bIns="45720" rtlCol="0" anchor="b">
            <a:noAutofit/>
          </a:bodyPr>
          <a:lstStyle/>
          <a:p>
            <a:r>
              <a:rPr lang="en-US" dirty="0"/>
              <a:t>Click to Sign </a:t>
            </a:r>
          </a:p>
        </p:txBody>
      </p:sp>
      <p:sp>
        <p:nvSpPr>
          <p:cNvPr id="2" name="Oval 1"/>
          <p:cNvSpPr/>
          <p:nvPr/>
        </p:nvSpPr>
        <p:spPr>
          <a:xfrm>
            <a:off x="3044950" y="1031771"/>
            <a:ext cx="1679755" cy="27084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01670" y="5304841"/>
            <a:ext cx="783617" cy="2238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139785" y="5310679"/>
            <a:ext cx="783617" cy="2238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2444069" y="5537832"/>
            <a:ext cx="783617" cy="2238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933349" y="4865134"/>
            <a:ext cx="783617" cy="2238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28216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OPM Cyber Intrusion</a:t>
            </a:r>
            <a:endParaRPr lang="en-US" dirty="0"/>
          </a:p>
        </p:txBody>
      </p:sp>
    </p:spTree>
    <p:extLst>
      <p:ext uri="{BB962C8B-B14F-4D97-AF65-F5344CB8AC3E}">
        <p14:creationId xmlns:p14="http://schemas.microsoft.com/office/powerpoint/2010/main" val="42581433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OPM Cyber Intrusion </a:t>
            </a:r>
            <a:endParaRPr lang="en-US" dirty="0"/>
          </a:p>
        </p:txBody>
      </p:sp>
      <p:sp>
        <p:nvSpPr>
          <p:cNvPr id="3" name="Content Placeholder 2"/>
          <p:cNvSpPr>
            <a:spLocks noGrp="1"/>
          </p:cNvSpPr>
          <p:nvPr>
            <p:ph idx="1"/>
          </p:nvPr>
        </p:nvSpPr>
        <p:spPr/>
        <p:txBody>
          <a:bodyPr>
            <a:normAutofit fontScale="62500" lnSpcReduction="20000"/>
          </a:bodyPr>
          <a:lstStyle/>
          <a:p>
            <a:pPr marL="0" lvl="1" indent="0">
              <a:buNone/>
            </a:pPr>
            <a:r>
              <a:rPr lang="en-US" sz="2500" b="1" dirty="0">
                <a:solidFill>
                  <a:schemeClr val="tx1"/>
                </a:solidFill>
              </a:rPr>
              <a:t>April 2015</a:t>
            </a:r>
          </a:p>
          <a:p>
            <a:pPr marL="685800" lvl="1"/>
            <a:r>
              <a:rPr lang="en-US" sz="2700" dirty="0">
                <a:solidFill>
                  <a:schemeClr val="tx1"/>
                </a:solidFill>
                <a:latin typeface="Cambria" panose="02040503050406030204" pitchFamily="18" charset="0"/>
              </a:rPr>
              <a:t>OPM discovered that the personnel data of 4.2 million current and former Federal government employees had been stolen. This means information such as full name, birth date, home address and Social Security Numbers were affected. </a:t>
            </a:r>
            <a:endParaRPr lang="en-US" sz="2700" dirty="0" smtClean="0">
              <a:solidFill>
                <a:schemeClr val="tx1"/>
              </a:solidFill>
              <a:latin typeface="Cambria" panose="02040503050406030204" pitchFamily="18" charset="0"/>
            </a:endParaRPr>
          </a:p>
          <a:p>
            <a:pPr marL="685800" lvl="1"/>
            <a:r>
              <a:rPr lang="en-US" sz="2700" dirty="0" smtClean="0">
                <a:solidFill>
                  <a:schemeClr val="tx1"/>
                </a:solidFill>
                <a:latin typeface="Cambria" panose="02040503050406030204" pitchFamily="18" charset="0"/>
              </a:rPr>
              <a:t>This </a:t>
            </a:r>
            <a:r>
              <a:rPr lang="en-US" sz="2700" dirty="0">
                <a:solidFill>
                  <a:schemeClr val="tx1"/>
                </a:solidFill>
                <a:latin typeface="Cambria" panose="02040503050406030204" pitchFamily="18" charset="0"/>
              </a:rPr>
              <a:t>number has not changed since it was announced by OPM in early June and you should have already received a notification if you were impacted.</a:t>
            </a:r>
          </a:p>
          <a:p>
            <a:pPr marL="0" lvl="1" indent="0">
              <a:buNone/>
            </a:pPr>
            <a:r>
              <a:rPr lang="en-US" sz="2500" b="1" dirty="0">
                <a:solidFill>
                  <a:schemeClr val="tx1"/>
                </a:solidFill>
              </a:rPr>
              <a:t>June 2015</a:t>
            </a:r>
          </a:p>
          <a:p>
            <a:pPr marL="685800" lvl="1"/>
            <a:r>
              <a:rPr lang="en-US" sz="2700" dirty="0" smtClean="0">
                <a:solidFill>
                  <a:schemeClr val="tx1"/>
                </a:solidFill>
                <a:latin typeface="Cambria" panose="02040503050406030204" pitchFamily="18" charset="0"/>
              </a:rPr>
              <a:t>E-QIP is taken offline</a:t>
            </a:r>
          </a:p>
          <a:p>
            <a:pPr marL="685800" lvl="1"/>
            <a:r>
              <a:rPr lang="en-US" sz="2700" dirty="0" smtClean="0">
                <a:solidFill>
                  <a:schemeClr val="tx1"/>
                </a:solidFill>
                <a:latin typeface="Cambria" panose="02040503050406030204" pitchFamily="18" charset="0"/>
              </a:rPr>
              <a:t>OPM </a:t>
            </a:r>
            <a:r>
              <a:rPr lang="en-US" sz="2700" dirty="0">
                <a:solidFill>
                  <a:schemeClr val="tx1"/>
                </a:solidFill>
                <a:latin typeface="Cambria" panose="02040503050406030204" pitchFamily="18" charset="0"/>
              </a:rPr>
              <a:t>discovered that additional information had been compromised: including background investigation records of current, former, and prospective Federal employees and contractors. </a:t>
            </a:r>
          </a:p>
          <a:p>
            <a:pPr marL="685800" lvl="1"/>
            <a:r>
              <a:rPr lang="en-US" sz="2700" dirty="0">
                <a:solidFill>
                  <a:schemeClr val="tx1"/>
                </a:solidFill>
                <a:latin typeface="Cambria" panose="02040503050406030204" pitchFamily="18" charset="0"/>
              </a:rPr>
              <a:t>Sensitive information, including the Social Security Numbers (SSNs) of 21.5 million individuals, was stolen from the background investigation databases</a:t>
            </a:r>
            <a:r>
              <a:rPr lang="en-US" sz="2700" dirty="0" smtClean="0">
                <a:solidFill>
                  <a:schemeClr val="tx1"/>
                </a:solidFill>
                <a:latin typeface="Cambria" panose="02040503050406030204" pitchFamily="18" charset="0"/>
              </a:rPr>
              <a:t>.</a:t>
            </a:r>
          </a:p>
          <a:p>
            <a:pPr marL="685800" lvl="1"/>
            <a:r>
              <a:rPr lang="en-US" sz="2700" dirty="0" smtClean="0">
                <a:solidFill>
                  <a:schemeClr val="tx1"/>
                </a:solidFill>
                <a:latin typeface="Cambria" panose="02040503050406030204" pitchFamily="18" charset="0"/>
              </a:rPr>
              <a:t>Notifications have not been delivered as of yet</a:t>
            </a:r>
          </a:p>
          <a:p>
            <a:pPr marL="400050" lvl="1" indent="0">
              <a:buNone/>
            </a:pPr>
            <a:endParaRPr lang="en-US" sz="2700" dirty="0">
              <a:solidFill>
                <a:schemeClr val="tx1"/>
              </a:solidFill>
              <a:latin typeface="Cambria" panose="02040503050406030204" pitchFamily="18" charset="0"/>
            </a:endParaRPr>
          </a:p>
          <a:p>
            <a:pPr marL="0" lvl="1" indent="0">
              <a:buNone/>
            </a:pPr>
            <a:r>
              <a:rPr lang="en-US" sz="2600" b="1" dirty="0">
                <a:solidFill>
                  <a:schemeClr val="tx1"/>
                </a:solidFill>
              </a:rPr>
              <a:t>Additional Information can be found at: https://www.opm.gov/cybersecurity/</a:t>
            </a:r>
          </a:p>
        </p:txBody>
      </p:sp>
    </p:spTree>
    <p:extLst>
      <p:ext uri="{BB962C8B-B14F-4D97-AF65-F5344CB8AC3E}">
        <p14:creationId xmlns:p14="http://schemas.microsoft.com/office/powerpoint/2010/main" val="11227066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Manual Submission of SF86</a:t>
            </a:r>
            <a:endParaRPr lang="en-US" dirty="0"/>
          </a:p>
        </p:txBody>
      </p:sp>
      <p:sp>
        <p:nvSpPr>
          <p:cNvPr id="3" name="Content Placeholder 2"/>
          <p:cNvSpPr>
            <a:spLocks noGrp="1"/>
          </p:cNvSpPr>
          <p:nvPr>
            <p:ph idx="1"/>
          </p:nvPr>
        </p:nvSpPr>
        <p:spPr/>
        <p:txBody>
          <a:bodyPr>
            <a:normAutofit lnSpcReduction="10000"/>
          </a:bodyPr>
          <a:lstStyle/>
          <a:p>
            <a:endParaRPr lang="en-US" dirty="0"/>
          </a:p>
          <a:p>
            <a:pPr marL="0" indent="0">
              <a:buNone/>
            </a:pPr>
            <a:r>
              <a:rPr lang="en-US" b="1" dirty="0" smtClean="0">
                <a:solidFill>
                  <a:schemeClr val="tx1"/>
                </a:solidFill>
              </a:rPr>
              <a:t>July </a:t>
            </a:r>
            <a:r>
              <a:rPr lang="en-US" b="1" dirty="0">
                <a:solidFill>
                  <a:schemeClr val="tx1"/>
                </a:solidFill>
              </a:rPr>
              <a:t>13, 2015: Manual submission of SF86s from industry (based on mission critical need only) </a:t>
            </a:r>
            <a:endParaRPr lang="en-US" dirty="0">
              <a:solidFill>
                <a:schemeClr val="tx1"/>
              </a:solidFill>
            </a:endParaRPr>
          </a:p>
          <a:p>
            <a:pPr marL="685800" lvl="1"/>
            <a:r>
              <a:rPr lang="en-US" sz="1800" dirty="0">
                <a:solidFill>
                  <a:schemeClr val="tx1"/>
                </a:solidFill>
                <a:latin typeface="Cambria" panose="02040503050406030204" pitchFamily="18" charset="0"/>
              </a:rPr>
              <a:t>In accordance with the memo issued by the Director of National Intelligence, “Interim Procedures during the Temporary Suspension of e-QIP” dated July 2, 2015, and Department of Defense memo, same topic, dated July 10, 2015, the Personnel Security Management Office – Industry is accepting the manual submission of the SF86 from applicants </a:t>
            </a:r>
            <a:r>
              <a:rPr lang="en-US" sz="1800" dirty="0">
                <a:solidFill>
                  <a:srgbClr val="FF0000"/>
                </a:solidFill>
                <a:latin typeface="Cambria" panose="02040503050406030204" pitchFamily="18" charset="0"/>
              </a:rPr>
              <a:t>(based on mission critical need) </a:t>
            </a:r>
            <a:r>
              <a:rPr lang="en-US" sz="1800" dirty="0">
                <a:solidFill>
                  <a:schemeClr val="tx1"/>
                </a:solidFill>
                <a:latin typeface="Cambria" panose="02040503050406030204" pitchFamily="18" charset="0"/>
              </a:rPr>
              <a:t>for Initial Secret investigations only. The manual submission of the SF86 will allow PSMO-I to make an interim eligibility determination. </a:t>
            </a:r>
          </a:p>
          <a:p>
            <a:pPr marL="685800" lvl="1"/>
            <a:r>
              <a:rPr lang="en-US" sz="1800" dirty="0">
                <a:solidFill>
                  <a:schemeClr val="tx1"/>
                </a:solidFill>
                <a:latin typeface="Cambria" panose="02040503050406030204" pitchFamily="18" charset="0"/>
              </a:rPr>
              <a:t>Once the e-QIP system is fully operational, the Facility Security Officer /Designee will be required to complete the investigation request via the e-QIP system within 14 days or notify PSMO-I if subject no longer requires interim eligibility. </a:t>
            </a:r>
          </a:p>
        </p:txBody>
      </p:sp>
    </p:spTree>
    <p:extLst>
      <p:ext uri="{BB962C8B-B14F-4D97-AF65-F5344CB8AC3E}">
        <p14:creationId xmlns:p14="http://schemas.microsoft.com/office/powerpoint/2010/main" val="37571015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Manual Submission of SF86 cont.</a:t>
            </a:r>
            <a:endParaRPr lang="en-US" dirty="0"/>
          </a:p>
        </p:txBody>
      </p:sp>
      <p:sp>
        <p:nvSpPr>
          <p:cNvPr id="3" name="Content Placeholder 2"/>
          <p:cNvSpPr>
            <a:spLocks noGrp="1"/>
          </p:cNvSpPr>
          <p:nvPr>
            <p:ph idx="1"/>
          </p:nvPr>
        </p:nvSpPr>
        <p:spPr/>
        <p:txBody>
          <a:bodyPr>
            <a:normAutofit fontScale="70000" lnSpcReduction="20000"/>
          </a:bodyPr>
          <a:lstStyle/>
          <a:p>
            <a:endParaRPr lang="en-US" sz="1200" dirty="0">
              <a:solidFill>
                <a:srgbClr val="000000"/>
              </a:solidFill>
              <a:latin typeface="Calibri"/>
            </a:endParaRPr>
          </a:p>
          <a:p>
            <a:pPr marL="0" indent="0">
              <a:buNone/>
            </a:pPr>
            <a:r>
              <a:rPr lang="en-US" b="1" dirty="0">
                <a:solidFill>
                  <a:schemeClr val="tx1"/>
                </a:solidFill>
                <a:latin typeface="Cambria" panose="02040503050406030204" pitchFamily="18" charset="0"/>
              </a:rPr>
              <a:t> Industry Steps for Processing (Initial Secret Only): </a:t>
            </a:r>
          </a:p>
          <a:p>
            <a:pPr marL="857250" lvl="1" indent="-457200">
              <a:buFont typeface="+mj-lt"/>
              <a:buAutoNum type="arabicPeriod"/>
            </a:pPr>
            <a:r>
              <a:rPr lang="en-US" sz="2100" dirty="0" smtClean="0">
                <a:solidFill>
                  <a:schemeClr val="tx1"/>
                </a:solidFill>
                <a:latin typeface="Cambria" panose="02040503050406030204" pitchFamily="18" charset="0"/>
              </a:rPr>
              <a:t>FSO/Designee </a:t>
            </a:r>
            <a:r>
              <a:rPr lang="en-US" sz="2100" dirty="0">
                <a:solidFill>
                  <a:schemeClr val="tx1"/>
                </a:solidFill>
                <a:latin typeface="Cambria" panose="02040503050406030204" pitchFamily="18" charset="0"/>
              </a:rPr>
              <a:t>submit JPAS Research request to DoD CAF IND with the following information: </a:t>
            </a:r>
          </a:p>
          <a:p>
            <a:pPr marL="1257300" lvl="2" indent="-457200">
              <a:buFont typeface="+mj-lt"/>
              <a:buAutoNum type="alphaLcPeriod"/>
            </a:pPr>
            <a:r>
              <a:rPr lang="en-US" sz="2100" dirty="0" smtClean="0">
                <a:solidFill>
                  <a:schemeClr val="tx1"/>
                </a:solidFill>
                <a:latin typeface="Cambria" panose="02040503050406030204" pitchFamily="18" charset="0"/>
              </a:rPr>
              <a:t>Level </a:t>
            </a:r>
            <a:r>
              <a:rPr lang="en-US" sz="2100" dirty="0">
                <a:solidFill>
                  <a:schemeClr val="tx1"/>
                </a:solidFill>
                <a:latin typeface="Cambria" panose="02040503050406030204" pitchFamily="18" charset="0"/>
              </a:rPr>
              <a:t>of Clearance requested </a:t>
            </a:r>
          </a:p>
          <a:p>
            <a:pPr marL="1257300" lvl="2" indent="-457200">
              <a:buFont typeface="+mj-lt"/>
              <a:buAutoNum type="alphaLcPeriod"/>
            </a:pPr>
            <a:r>
              <a:rPr lang="en-US" sz="2100" dirty="0" smtClean="0">
                <a:solidFill>
                  <a:schemeClr val="tx1"/>
                </a:solidFill>
                <a:latin typeface="Cambria" panose="02040503050406030204" pitchFamily="18" charset="0"/>
              </a:rPr>
              <a:t>Reason </a:t>
            </a:r>
            <a:r>
              <a:rPr lang="en-US" sz="2100" dirty="0">
                <a:solidFill>
                  <a:schemeClr val="tx1"/>
                </a:solidFill>
                <a:latin typeface="Cambria" panose="02040503050406030204" pitchFamily="18" charset="0"/>
              </a:rPr>
              <a:t>for Request: KMP or specific contract requirement (e.g., deploy, engineer, critical support) </a:t>
            </a:r>
          </a:p>
          <a:p>
            <a:pPr marL="1257300" lvl="2" indent="-457200">
              <a:buFont typeface="+mj-lt"/>
              <a:buAutoNum type="alphaLcPeriod"/>
            </a:pPr>
            <a:r>
              <a:rPr lang="en-US" sz="2100" dirty="0" smtClean="0">
                <a:solidFill>
                  <a:schemeClr val="tx1"/>
                </a:solidFill>
                <a:latin typeface="Cambria" panose="02040503050406030204" pitchFamily="18" charset="0"/>
              </a:rPr>
              <a:t>Agency </a:t>
            </a:r>
            <a:r>
              <a:rPr lang="en-US" sz="2100" dirty="0">
                <a:solidFill>
                  <a:schemeClr val="tx1"/>
                </a:solidFill>
                <a:latin typeface="Cambria" panose="02040503050406030204" pitchFamily="18" charset="0"/>
              </a:rPr>
              <a:t>contract supports </a:t>
            </a:r>
          </a:p>
          <a:p>
            <a:pPr marL="1257300" lvl="2" indent="-457200">
              <a:buFont typeface="+mj-lt"/>
              <a:buAutoNum type="alphaLcPeriod"/>
            </a:pPr>
            <a:r>
              <a:rPr lang="en-US" sz="2100" dirty="0" smtClean="0">
                <a:solidFill>
                  <a:schemeClr val="tx1"/>
                </a:solidFill>
                <a:latin typeface="Cambria" panose="02040503050406030204" pitchFamily="18" charset="0"/>
              </a:rPr>
              <a:t>FSO/Designee </a:t>
            </a:r>
            <a:r>
              <a:rPr lang="en-US" sz="2100" dirty="0">
                <a:solidFill>
                  <a:schemeClr val="tx1"/>
                </a:solidFill>
                <a:latin typeface="Cambria" panose="02040503050406030204" pitchFamily="18" charset="0"/>
              </a:rPr>
              <a:t>email address and phone number </a:t>
            </a:r>
            <a:endParaRPr lang="en-US" sz="2100" dirty="0" smtClean="0">
              <a:solidFill>
                <a:schemeClr val="tx1"/>
              </a:solidFill>
              <a:latin typeface="Cambria" panose="02040503050406030204" pitchFamily="18" charset="0"/>
            </a:endParaRPr>
          </a:p>
          <a:p>
            <a:pPr marL="857250" lvl="1" indent="-457200">
              <a:buFont typeface="+mj-lt"/>
              <a:buAutoNum type="arabicPeriod"/>
            </a:pPr>
            <a:r>
              <a:rPr lang="en-US" sz="2100" dirty="0" smtClean="0">
                <a:solidFill>
                  <a:schemeClr val="tx1"/>
                </a:solidFill>
                <a:latin typeface="Cambria" panose="02040503050406030204" pitchFamily="18" charset="0"/>
              </a:rPr>
              <a:t>PSMO-I </a:t>
            </a:r>
            <a:r>
              <a:rPr lang="en-US" sz="2100" dirty="0">
                <a:solidFill>
                  <a:schemeClr val="tx1"/>
                </a:solidFill>
                <a:latin typeface="Cambria" panose="02040503050406030204" pitchFamily="18" charset="0"/>
              </a:rPr>
              <a:t>approves and provides instruction through JPAS message on how to submit </a:t>
            </a:r>
            <a:r>
              <a:rPr lang="en-US" sz="2100" dirty="0" smtClean="0">
                <a:solidFill>
                  <a:schemeClr val="tx1"/>
                </a:solidFill>
                <a:latin typeface="Cambria" panose="02040503050406030204" pitchFamily="18" charset="0"/>
              </a:rPr>
              <a:t>SF86 </a:t>
            </a:r>
          </a:p>
          <a:p>
            <a:pPr marL="857250" lvl="1" indent="-457200">
              <a:buFont typeface="+mj-lt"/>
              <a:buAutoNum type="arabicPeriod"/>
            </a:pPr>
            <a:r>
              <a:rPr lang="en-US" sz="2100" dirty="0" smtClean="0">
                <a:solidFill>
                  <a:schemeClr val="tx1"/>
                </a:solidFill>
                <a:latin typeface="Cambria" panose="02040503050406030204" pitchFamily="18" charset="0"/>
              </a:rPr>
              <a:t>Subject </a:t>
            </a:r>
            <a:r>
              <a:rPr lang="en-US" sz="2100" dirty="0">
                <a:solidFill>
                  <a:schemeClr val="tx1"/>
                </a:solidFill>
                <a:latin typeface="Cambria" panose="02040503050406030204" pitchFamily="18" charset="0"/>
              </a:rPr>
              <a:t>provides completed SF86 and certification page to FSO/Designee </a:t>
            </a:r>
          </a:p>
          <a:p>
            <a:pPr marL="857250" lvl="1" indent="-457200">
              <a:buFont typeface="+mj-lt"/>
              <a:buAutoNum type="arabicPeriod"/>
            </a:pPr>
            <a:r>
              <a:rPr lang="en-US" sz="2100" dirty="0" smtClean="0">
                <a:solidFill>
                  <a:schemeClr val="tx1"/>
                </a:solidFill>
                <a:latin typeface="Cambria" panose="02040503050406030204" pitchFamily="18" charset="0"/>
              </a:rPr>
              <a:t>FSO/Designee </a:t>
            </a:r>
            <a:r>
              <a:rPr lang="en-US" sz="2100" dirty="0">
                <a:solidFill>
                  <a:schemeClr val="tx1"/>
                </a:solidFill>
                <a:latin typeface="Cambria" panose="02040503050406030204" pitchFamily="18" charset="0"/>
              </a:rPr>
              <a:t>submit (encrypted) completed SF86 package to include signed certification and release pages using instructions provided in JPAS message </a:t>
            </a:r>
          </a:p>
          <a:p>
            <a:pPr marL="857250" lvl="1" indent="-457200">
              <a:buFont typeface="+mj-lt"/>
              <a:buAutoNum type="arabicPeriod"/>
            </a:pPr>
            <a:r>
              <a:rPr lang="en-US" sz="2100" dirty="0" smtClean="0">
                <a:solidFill>
                  <a:schemeClr val="tx1"/>
                </a:solidFill>
                <a:latin typeface="Cambria" panose="02040503050406030204" pitchFamily="18" charset="0"/>
              </a:rPr>
              <a:t>FSO/Designee </a:t>
            </a:r>
            <a:r>
              <a:rPr lang="en-US" sz="2100" dirty="0">
                <a:solidFill>
                  <a:schemeClr val="tx1"/>
                </a:solidFill>
                <a:latin typeface="Cambria" panose="02040503050406030204" pitchFamily="18" charset="0"/>
              </a:rPr>
              <a:t>submit fingerprints electronically to SWFT </a:t>
            </a:r>
          </a:p>
          <a:p>
            <a:pPr marL="857250" lvl="1" indent="-457200">
              <a:buFont typeface="+mj-lt"/>
              <a:buAutoNum type="arabicPeriod"/>
            </a:pPr>
            <a:r>
              <a:rPr lang="en-US" sz="2100" dirty="0" smtClean="0">
                <a:solidFill>
                  <a:schemeClr val="tx1"/>
                </a:solidFill>
                <a:latin typeface="Cambria" panose="02040503050406030204" pitchFamily="18" charset="0"/>
              </a:rPr>
              <a:t>PSMO-I </a:t>
            </a:r>
            <a:r>
              <a:rPr lang="en-US" sz="2100" dirty="0">
                <a:solidFill>
                  <a:schemeClr val="tx1"/>
                </a:solidFill>
                <a:latin typeface="Cambria" panose="02040503050406030204" pitchFamily="18" charset="0"/>
              </a:rPr>
              <a:t>review for Interim Secret eligibility and post determination in JPAS </a:t>
            </a:r>
          </a:p>
          <a:p>
            <a:pPr marL="857250" lvl="1" indent="-457200">
              <a:buFont typeface="+mj-lt"/>
              <a:buAutoNum type="arabicPeriod"/>
            </a:pPr>
            <a:r>
              <a:rPr lang="en-US" sz="2100" dirty="0" smtClean="0">
                <a:solidFill>
                  <a:schemeClr val="tx1"/>
                </a:solidFill>
                <a:latin typeface="Cambria" panose="02040503050406030204" pitchFamily="18" charset="0"/>
              </a:rPr>
              <a:t>PSMO-I </a:t>
            </a:r>
            <a:r>
              <a:rPr lang="en-US" sz="2100" dirty="0">
                <a:solidFill>
                  <a:schemeClr val="tx1"/>
                </a:solidFill>
                <a:latin typeface="Cambria" panose="02040503050406030204" pitchFamily="18" charset="0"/>
              </a:rPr>
              <a:t>store SF86 package in CATS for retention and reporting </a:t>
            </a:r>
          </a:p>
          <a:p>
            <a:pPr marL="857250" lvl="1" indent="-457200">
              <a:buFont typeface="+mj-lt"/>
              <a:buAutoNum type="arabicPeriod"/>
            </a:pPr>
            <a:r>
              <a:rPr lang="en-US" sz="2100" dirty="0" smtClean="0">
                <a:solidFill>
                  <a:schemeClr val="tx1"/>
                </a:solidFill>
                <a:latin typeface="Cambria" panose="02040503050406030204" pitchFamily="18" charset="0"/>
              </a:rPr>
              <a:t>When </a:t>
            </a:r>
            <a:r>
              <a:rPr lang="en-US" sz="2100" dirty="0">
                <a:solidFill>
                  <a:schemeClr val="tx1"/>
                </a:solidFill>
                <a:latin typeface="Cambria" panose="02040503050406030204" pitchFamily="18" charset="0"/>
              </a:rPr>
              <a:t>OPM restores the use of e-QIP, the FSO/Designee must submit an investigation request within 14 days or notify PSMO-I subject no longer requires interim eligibility. </a:t>
            </a:r>
          </a:p>
        </p:txBody>
      </p:sp>
    </p:spTree>
    <p:extLst>
      <p:ext uri="{BB962C8B-B14F-4D97-AF65-F5344CB8AC3E}">
        <p14:creationId xmlns:p14="http://schemas.microsoft.com/office/powerpoint/2010/main" val="12762734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Information Resources</a:t>
            </a:r>
            <a:endParaRPr lang="en-US" dirty="0"/>
          </a:p>
        </p:txBody>
      </p:sp>
    </p:spTree>
    <p:extLst>
      <p:ext uri="{BB962C8B-B14F-4D97-AF65-F5344CB8AC3E}">
        <p14:creationId xmlns:p14="http://schemas.microsoft.com/office/powerpoint/2010/main" val="2224192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600200"/>
          </a:xfrm>
        </p:spPr>
        <p:txBody>
          <a:bodyPr/>
          <a:lstStyle/>
          <a:p>
            <a:r>
              <a:rPr lang="en-US" dirty="0" smtClean="0"/>
              <a:t>Information Resources</a:t>
            </a:r>
            <a:endParaRPr lang="en-US" dirty="0"/>
          </a:p>
        </p:txBody>
      </p:sp>
      <p:sp>
        <p:nvSpPr>
          <p:cNvPr id="4" name="Content Placeholder 6"/>
          <p:cNvSpPr txBox="1">
            <a:spLocks/>
          </p:cNvSpPr>
          <p:nvPr/>
        </p:nvSpPr>
        <p:spPr>
          <a:xfrm>
            <a:off x="169862" y="1509713"/>
            <a:ext cx="3030538" cy="1538287"/>
          </a:xfrm>
          <a:prstGeom prst="rect">
            <a:avLst/>
          </a:prstGeom>
        </p:spPr>
        <p:txBody>
          <a:bodyPr/>
          <a:lstStyle/>
          <a:p>
            <a:pPr marL="228600" indent="-228600" algn="ctr" defTabSz="1020763">
              <a:spcBef>
                <a:spcPts val="0"/>
              </a:spcBef>
              <a:spcAft>
                <a:spcPts val="0"/>
              </a:spcAft>
              <a:buFont typeface="Wingdings" pitchFamily="2" charset="2"/>
              <a:buNone/>
              <a:tabLst>
                <a:tab pos="914400" algn="l"/>
              </a:tabLst>
              <a:defRPr/>
            </a:pPr>
            <a:r>
              <a:rPr lang="en-US" sz="1600" b="1" u="sng" kern="0" dirty="0" smtClean="0"/>
              <a:t>JPAS PSA </a:t>
            </a:r>
            <a:r>
              <a:rPr lang="en-US" sz="1600" b="1" u="sng" kern="0" dirty="0" err="1" smtClean="0"/>
              <a:t>WebPage</a:t>
            </a:r>
            <a:endParaRPr lang="en-US" sz="1600" b="1" u="sng" kern="0" dirty="0" smtClean="0"/>
          </a:p>
          <a:p>
            <a:pPr marL="228600" indent="-228600" algn="ctr" defTabSz="1020763">
              <a:spcBef>
                <a:spcPts val="0"/>
              </a:spcBef>
              <a:spcAft>
                <a:spcPts val="0"/>
              </a:spcAft>
              <a:buFont typeface="Wingdings" pitchFamily="2" charset="2"/>
              <a:buNone/>
              <a:tabLst>
                <a:tab pos="914400" algn="l"/>
              </a:tabLst>
              <a:defRPr/>
            </a:pPr>
            <a:endParaRPr lang="en-US" sz="1600" b="1" u="sng" kern="0" dirty="0" smtClean="0"/>
          </a:p>
          <a:p>
            <a:pPr marL="228600" indent="-228600" algn="l" defTabSz="1020763">
              <a:spcBef>
                <a:spcPts val="0"/>
              </a:spcBef>
              <a:spcAft>
                <a:spcPts val="0"/>
              </a:spcAft>
              <a:buFont typeface="Wingdings" pitchFamily="2" charset="2"/>
              <a:buNone/>
              <a:tabLst>
                <a:tab pos="914400" algn="l"/>
              </a:tabLst>
              <a:defRPr/>
            </a:pPr>
            <a:r>
              <a:rPr lang="en-US" sz="1600" b="1" kern="0" dirty="0" smtClean="0">
                <a:latin typeface="+mn-lt"/>
              </a:rPr>
              <a:t>This </a:t>
            </a:r>
            <a:r>
              <a:rPr lang="en-US" sz="1600" b="1" kern="0" dirty="0">
                <a:latin typeface="+mn-lt"/>
              </a:rPr>
              <a:t>is the page </a:t>
            </a:r>
            <a:r>
              <a:rPr lang="en-US" sz="1600" b="1" kern="0" dirty="0" smtClean="0">
                <a:latin typeface="+mn-lt"/>
              </a:rPr>
              <a:t>to bookmark: </a:t>
            </a:r>
            <a:r>
              <a:rPr lang="en-US" sz="1600" b="1" kern="0" dirty="0" smtClean="0">
                <a:solidFill>
                  <a:schemeClr val="bg1"/>
                </a:solidFill>
                <a:hlinkClick r:id="rId2"/>
              </a:rPr>
              <a:t>www.dmdc.osd.mil/psawebdocs</a:t>
            </a:r>
            <a:endParaRPr lang="en-US" sz="1600" b="1" kern="0" dirty="0">
              <a:latin typeface="+mn-lt"/>
            </a:endParaRPr>
          </a:p>
          <a:p>
            <a:pPr algn="l" defTabSz="1020763">
              <a:spcBef>
                <a:spcPts val="0"/>
              </a:spcBef>
              <a:spcAft>
                <a:spcPts val="0"/>
              </a:spcAft>
              <a:tabLst>
                <a:tab pos="914400" algn="l"/>
              </a:tabLst>
              <a:defRPr/>
            </a:pPr>
            <a:endParaRPr lang="en-US" sz="1600" b="1" kern="0" dirty="0" smtClean="0">
              <a:latin typeface="+mn-lt"/>
            </a:endParaRPr>
          </a:p>
          <a:p>
            <a:pPr algn="l" defTabSz="1020763">
              <a:spcBef>
                <a:spcPts val="0"/>
              </a:spcBef>
              <a:spcAft>
                <a:spcPts val="0"/>
              </a:spcAft>
              <a:tabLst>
                <a:tab pos="914400" algn="l"/>
              </a:tabLst>
              <a:defRPr/>
            </a:pPr>
            <a:r>
              <a:rPr lang="en-US" sz="1600" b="1" kern="0" dirty="0" smtClean="0">
                <a:latin typeface="+mn-lt"/>
              </a:rPr>
              <a:t>Alerts</a:t>
            </a:r>
            <a:r>
              <a:rPr lang="en-US" sz="1600" b="1" kern="0" dirty="0">
                <a:latin typeface="+mn-lt"/>
              </a:rPr>
              <a:t>, notices, user guide resources, etc. are posted </a:t>
            </a:r>
            <a:r>
              <a:rPr lang="en-US" sz="1600" b="1" kern="0" dirty="0" smtClean="0">
                <a:latin typeface="+mn-lt"/>
              </a:rPr>
              <a:t>here.</a:t>
            </a:r>
            <a:endParaRPr lang="en-US" sz="1600" b="1" kern="0" dirty="0">
              <a:latin typeface="+mn-lt"/>
            </a:endParaRPr>
          </a:p>
          <a:p>
            <a:pPr marL="228600" indent="-228600" algn="l" defTabSz="1020763">
              <a:spcBef>
                <a:spcPts val="0"/>
              </a:spcBef>
              <a:spcAft>
                <a:spcPts val="0"/>
              </a:spcAft>
              <a:buFont typeface="Wingdings" pitchFamily="2" charset="2"/>
              <a:buNone/>
              <a:tabLst>
                <a:tab pos="914400" algn="l"/>
              </a:tabLst>
              <a:defRPr/>
            </a:pPr>
            <a:endParaRPr lang="en-US" sz="1600" b="1" kern="0" dirty="0">
              <a:latin typeface="+mn-lt"/>
            </a:endParaRPr>
          </a:p>
          <a:p>
            <a:pPr marL="228600" algn="l" defTabSz="1020763">
              <a:spcBef>
                <a:spcPts val="0"/>
              </a:spcBef>
              <a:spcAft>
                <a:spcPts val="0"/>
              </a:spcAft>
              <a:buFont typeface="Wingdings" pitchFamily="2" charset="2"/>
              <a:buNone/>
              <a:tabLst>
                <a:tab pos="914400" algn="l"/>
              </a:tabLst>
              <a:defRPr/>
            </a:pPr>
            <a:endParaRPr lang="en-US" sz="1600" b="1" kern="0" dirty="0">
              <a:latin typeface="+mn-lt"/>
            </a:endParaRPr>
          </a:p>
          <a:p>
            <a:pPr marL="228600" algn="l" defTabSz="1020763">
              <a:spcBef>
                <a:spcPts val="0"/>
              </a:spcBef>
              <a:spcAft>
                <a:spcPts val="0"/>
              </a:spcAft>
              <a:buFont typeface="Wingdings" pitchFamily="2" charset="2"/>
              <a:buNone/>
              <a:tabLst>
                <a:tab pos="914400" algn="l"/>
              </a:tabLst>
              <a:defRPr/>
            </a:pPr>
            <a:endParaRPr lang="en-US" sz="1600" kern="0" dirty="0">
              <a:latin typeface="+mn-lt"/>
            </a:endParaRPr>
          </a:p>
          <a:p>
            <a:pPr marL="228600" indent="-228600" algn="l" defTabSz="1020763">
              <a:spcBef>
                <a:spcPts val="0"/>
              </a:spcBef>
              <a:spcAft>
                <a:spcPts val="0"/>
              </a:spcAft>
              <a:buFont typeface="Wingdings" pitchFamily="2" charset="2"/>
              <a:buNone/>
              <a:tabLst>
                <a:tab pos="914400" algn="l"/>
              </a:tabLst>
              <a:defRPr/>
            </a:pPr>
            <a:endParaRPr lang="en-US" sz="1600" b="1" kern="0" dirty="0">
              <a:latin typeface="+mn-lt"/>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10167" y="1524000"/>
            <a:ext cx="2790633" cy="2362199"/>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6"/>
          <p:cNvSpPr txBox="1">
            <a:spLocks/>
          </p:cNvSpPr>
          <p:nvPr/>
        </p:nvSpPr>
        <p:spPr>
          <a:xfrm>
            <a:off x="135356" y="4038600"/>
            <a:ext cx="2438400" cy="2057400"/>
          </a:xfrm>
          <a:prstGeom prst="rect">
            <a:avLst/>
          </a:prstGeom>
        </p:spPr>
        <p:txBody>
          <a:bodyPr/>
          <a:lstStyle/>
          <a:p>
            <a:pPr marL="228600" indent="-228600" algn="ctr" defTabSz="1020763">
              <a:spcBef>
                <a:spcPts val="0"/>
              </a:spcBef>
              <a:spcAft>
                <a:spcPts val="0"/>
              </a:spcAft>
              <a:buFont typeface="Wingdings" pitchFamily="2" charset="2"/>
              <a:buNone/>
              <a:tabLst>
                <a:tab pos="914400" algn="l"/>
              </a:tabLst>
              <a:defRPr/>
            </a:pPr>
            <a:r>
              <a:rPr lang="en-US" sz="1600" b="1" u="sng" kern="0" dirty="0" smtClean="0"/>
              <a:t>DoD CAF Website</a:t>
            </a:r>
          </a:p>
          <a:p>
            <a:pPr marL="228600" indent="-228600" algn="ctr" defTabSz="1020763">
              <a:spcBef>
                <a:spcPts val="0"/>
              </a:spcBef>
              <a:spcAft>
                <a:spcPts val="0"/>
              </a:spcAft>
              <a:buFont typeface="Wingdings" pitchFamily="2" charset="2"/>
              <a:buNone/>
              <a:tabLst>
                <a:tab pos="914400" algn="l"/>
              </a:tabLst>
              <a:defRPr/>
            </a:pPr>
            <a:endParaRPr lang="en-US" sz="1600" b="1" u="sng" kern="0" dirty="0" smtClean="0"/>
          </a:p>
          <a:p>
            <a:pPr marL="228600" indent="-228600" algn="l" defTabSz="1020763">
              <a:spcBef>
                <a:spcPts val="0"/>
              </a:spcBef>
              <a:spcAft>
                <a:spcPts val="0"/>
              </a:spcAft>
              <a:buFont typeface="Wingdings" pitchFamily="2" charset="2"/>
              <a:buNone/>
              <a:tabLst>
                <a:tab pos="914400" algn="l"/>
              </a:tabLst>
              <a:defRPr/>
            </a:pPr>
            <a:r>
              <a:rPr lang="en-US" sz="1600" b="1" kern="0" dirty="0" smtClean="0"/>
              <a:t>A New Site that will provide resources and FAQ’s from the DoD CAF</a:t>
            </a:r>
          </a:p>
          <a:p>
            <a:pPr marL="228600" indent="-228600" algn="l" defTabSz="1020763">
              <a:spcBef>
                <a:spcPts val="0"/>
              </a:spcBef>
              <a:spcAft>
                <a:spcPts val="0"/>
              </a:spcAft>
              <a:buFont typeface="Wingdings" pitchFamily="2" charset="2"/>
              <a:buNone/>
              <a:tabLst>
                <a:tab pos="914400" algn="l"/>
              </a:tabLst>
              <a:defRPr/>
            </a:pPr>
            <a:endParaRPr lang="en-US" sz="1400" b="1" kern="0" dirty="0"/>
          </a:p>
          <a:p>
            <a:pPr marL="228600" indent="-228600" defTabSz="1020763">
              <a:tabLst>
                <a:tab pos="914400" algn="l"/>
              </a:tabLst>
              <a:defRPr/>
            </a:pPr>
            <a:r>
              <a:rPr lang="en-US" sz="1600" b="1" kern="0" dirty="0" smtClean="0">
                <a:solidFill>
                  <a:srgbClr val="0070C0"/>
                </a:solidFill>
              </a:rPr>
              <a:t>http</a:t>
            </a:r>
            <a:r>
              <a:rPr lang="en-US" sz="1600" b="1" kern="0" dirty="0">
                <a:solidFill>
                  <a:srgbClr val="0070C0"/>
                </a:solidFill>
              </a:rPr>
              <a:t>://www.dodcaf.whs.mil/</a:t>
            </a:r>
          </a:p>
        </p:txBody>
      </p:sp>
      <p:pic>
        <p:nvPicPr>
          <p:cNvPr id="7" name="Picture 2"/>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2895600" y="4095426"/>
            <a:ext cx="3276556" cy="2457774"/>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40229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685" y="733391"/>
            <a:ext cx="8229600" cy="911803"/>
          </a:xfrm>
        </p:spPr>
        <p:txBody>
          <a:bodyPr/>
          <a:lstStyle/>
          <a:p>
            <a:pPr>
              <a:defRPr/>
            </a:pPr>
            <a:r>
              <a:rPr lang="en-US" sz="2800" b="1" i="1" dirty="0" smtClean="0">
                <a:solidFill>
                  <a:schemeClr val="tx2">
                    <a:lumMod val="75000"/>
                  </a:schemeClr>
                </a:solidFill>
              </a:rPr>
              <a:t> </a:t>
            </a:r>
          </a:p>
        </p:txBody>
      </p:sp>
      <p:sp>
        <p:nvSpPr>
          <p:cNvPr id="3" name="Content Placeholder 2"/>
          <p:cNvSpPr>
            <a:spLocks noGrp="1"/>
          </p:cNvSpPr>
          <p:nvPr>
            <p:ph sz="half" idx="4294967295"/>
          </p:nvPr>
        </p:nvSpPr>
        <p:spPr>
          <a:xfrm>
            <a:off x="457200" y="2103437"/>
            <a:ext cx="8153400" cy="4525963"/>
          </a:xfrm>
          <a:prstGeom prst="rect">
            <a:avLst/>
          </a:prstGeom>
        </p:spPr>
        <p:txBody>
          <a:bodyPr/>
          <a:lstStyle/>
          <a:p>
            <a:endParaRPr lang="en-US" sz="1800" dirty="0"/>
          </a:p>
          <a:p>
            <a:endParaRPr lang="en-US" sz="1800" dirty="0" smtClean="0"/>
          </a:p>
          <a:p>
            <a:pPr marL="0" indent="0">
              <a:buNone/>
            </a:pPr>
            <a:endParaRPr lang="en-US" sz="1800" dirty="0"/>
          </a:p>
        </p:txBody>
      </p:sp>
      <p:sp>
        <p:nvSpPr>
          <p:cNvPr id="4" name="Title 5"/>
          <p:cNvSpPr txBox="1">
            <a:spLocks/>
          </p:cNvSpPr>
          <p:nvPr/>
        </p:nvSpPr>
        <p:spPr>
          <a:xfrm>
            <a:off x="927571" y="806994"/>
            <a:ext cx="7225829" cy="8382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solidFill>
                  <a:schemeClr val="tx2">
                    <a:lumMod val="75000"/>
                  </a:schemeClr>
                </a:solidFill>
                <a:latin typeface="Arial" panose="020B0604020202020204" pitchFamily="34" charset="0"/>
                <a:ea typeface="+mn-ea"/>
                <a:cs typeface="Arial" panose="020B0604020202020204" pitchFamily="34" charset="0"/>
              </a:rPr>
              <a:t>Channels of Communication</a:t>
            </a:r>
          </a:p>
        </p:txBody>
      </p:sp>
      <p:sp>
        <p:nvSpPr>
          <p:cNvPr id="5" name="Rectangle 4"/>
          <p:cNvSpPr/>
          <p:nvPr/>
        </p:nvSpPr>
        <p:spPr>
          <a:xfrm>
            <a:off x="1676400" y="2103437"/>
            <a:ext cx="543418" cy="369332"/>
          </a:xfrm>
          <a:prstGeom prst="rect">
            <a:avLst/>
          </a:prstGeom>
        </p:spPr>
        <p:txBody>
          <a:bodyPr wrap="none">
            <a:spAutoFit/>
          </a:bodyPr>
          <a:lstStyle/>
          <a:p>
            <a:r>
              <a:rPr lang="en-US" dirty="0"/>
              <a:t>VOI</a:t>
            </a:r>
          </a:p>
        </p:txBody>
      </p:sp>
      <p:sp>
        <p:nvSpPr>
          <p:cNvPr id="6" name="Rectangle 5"/>
          <p:cNvSpPr/>
          <p:nvPr/>
        </p:nvSpPr>
        <p:spPr>
          <a:xfrm>
            <a:off x="7145759" y="3223775"/>
            <a:ext cx="1663297" cy="369332"/>
          </a:xfrm>
          <a:prstGeom prst="rect">
            <a:avLst/>
          </a:prstGeom>
        </p:spPr>
        <p:txBody>
          <a:bodyPr wrap="square">
            <a:spAutoFit/>
          </a:bodyPr>
          <a:lstStyle/>
          <a:p>
            <a:r>
              <a:rPr lang="en-US" dirty="0" smtClean="0"/>
              <a:t>DSS Webinar</a:t>
            </a:r>
            <a:endParaRPr lang="en-US" dirty="0"/>
          </a:p>
        </p:txBody>
      </p:sp>
      <p:sp>
        <p:nvSpPr>
          <p:cNvPr id="7" name="Rectangle 6"/>
          <p:cNvSpPr/>
          <p:nvPr/>
        </p:nvSpPr>
        <p:spPr>
          <a:xfrm>
            <a:off x="5213451" y="1513936"/>
            <a:ext cx="1245406" cy="369332"/>
          </a:xfrm>
          <a:prstGeom prst="rect">
            <a:avLst/>
          </a:prstGeom>
        </p:spPr>
        <p:txBody>
          <a:bodyPr wrap="none">
            <a:spAutoFit/>
          </a:bodyPr>
          <a:lstStyle/>
          <a:p>
            <a:r>
              <a:rPr lang="en-US" dirty="0"/>
              <a:t>DMDC PSA</a:t>
            </a:r>
          </a:p>
        </p:txBody>
      </p:sp>
      <p:sp>
        <p:nvSpPr>
          <p:cNvPr id="8" name="Rectangle 7"/>
          <p:cNvSpPr/>
          <p:nvPr/>
        </p:nvSpPr>
        <p:spPr>
          <a:xfrm>
            <a:off x="6959692" y="2215032"/>
            <a:ext cx="1467261" cy="369332"/>
          </a:xfrm>
          <a:prstGeom prst="rect">
            <a:avLst/>
          </a:prstGeom>
        </p:spPr>
        <p:txBody>
          <a:bodyPr wrap="none">
            <a:spAutoFit/>
          </a:bodyPr>
          <a:lstStyle/>
          <a:p>
            <a:r>
              <a:rPr lang="en-US" dirty="0"/>
              <a:t>JPAS Website</a:t>
            </a:r>
          </a:p>
        </p:txBody>
      </p:sp>
      <p:sp>
        <p:nvSpPr>
          <p:cNvPr id="9" name="Rectangle 8"/>
          <p:cNvSpPr/>
          <p:nvPr/>
        </p:nvSpPr>
        <p:spPr>
          <a:xfrm>
            <a:off x="927572" y="5466845"/>
            <a:ext cx="3021725" cy="369332"/>
          </a:xfrm>
          <a:prstGeom prst="rect">
            <a:avLst/>
          </a:prstGeom>
        </p:spPr>
        <p:txBody>
          <a:bodyPr wrap="none">
            <a:spAutoFit/>
          </a:bodyPr>
          <a:lstStyle/>
          <a:p>
            <a:r>
              <a:rPr lang="en-US" dirty="0"/>
              <a:t>	JPAS PMO meetings</a:t>
            </a:r>
          </a:p>
        </p:txBody>
      </p:sp>
      <p:sp>
        <p:nvSpPr>
          <p:cNvPr id="10" name="Rectangle 9"/>
          <p:cNvSpPr/>
          <p:nvPr/>
        </p:nvSpPr>
        <p:spPr>
          <a:xfrm>
            <a:off x="5184422" y="4748779"/>
            <a:ext cx="3706079" cy="1477328"/>
          </a:xfrm>
          <a:prstGeom prst="rect">
            <a:avLst/>
          </a:prstGeom>
        </p:spPr>
        <p:txBody>
          <a:bodyPr wrap="none">
            <a:spAutoFit/>
          </a:bodyPr>
          <a:lstStyle/>
          <a:p>
            <a:pPr algn="ctr"/>
            <a:r>
              <a:rPr lang="en-US" u="sng" dirty="0" smtClean="0"/>
              <a:t>E-Mail Listserv</a:t>
            </a:r>
          </a:p>
          <a:p>
            <a:pPr marL="285750" indent="-285750">
              <a:buFont typeface="Wingdings" pitchFamily="2" charset="2"/>
              <a:buChar char="ü"/>
            </a:pPr>
            <a:r>
              <a:rPr lang="en-US" dirty="0" smtClean="0"/>
              <a:t>ISFD</a:t>
            </a:r>
          </a:p>
          <a:p>
            <a:pPr marL="285750" indent="-285750">
              <a:buFont typeface="Wingdings" pitchFamily="2" charset="2"/>
              <a:buChar char="ü"/>
            </a:pPr>
            <a:r>
              <a:rPr lang="en-US" dirty="0" smtClean="0"/>
              <a:t>CDSE Flash </a:t>
            </a:r>
          </a:p>
          <a:p>
            <a:pPr marL="285750" indent="-285750">
              <a:buFont typeface="Wingdings" pitchFamily="2" charset="2"/>
              <a:buChar char="ü"/>
            </a:pPr>
            <a:r>
              <a:rPr lang="en-US" dirty="0" smtClean="0"/>
              <a:t>JPAS </a:t>
            </a:r>
            <a:r>
              <a:rPr lang="en-US" dirty="0"/>
              <a:t>SMO emails</a:t>
            </a:r>
          </a:p>
          <a:p>
            <a:pPr marL="285750" indent="-285750">
              <a:buFont typeface="Wingdings" pitchFamily="2" charset="2"/>
              <a:buChar char="ü"/>
            </a:pPr>
            <a:r>
              <a:rPr lang="en-US" dirty="0" err="1"/>
              <a:t>AskPSMO</a:t>
            </a:r>
            <a:r>
              <a:rPr lang="en-US" dirty="0"/>
              <a:t>-I Webinar </a:t>
            </a:r>
            <a:r>
              <a:rPr lang="en-US" dirty="0" smtClean="0"/>
              <a:t>Participants</a:t>
            </a:r>
            <a:endParaRPr lang="en-US" dirty="0"/>
          </a:p>
        </p:txBody>
      </p:sp>
      <p:sp>
        <p:nvSpPr>
          <p:cNvPr id="11" name="Rectangle 10"/>
          <p:cNvSpPr/>
          <p:nvPr/>
        </p:nvSpPr>
        <p:spPr>
          <a:xfrm>
            <a:off x="326571" y="4564113"/>
            <a:ext cx="2226443" cy="369332"/>
          </a:xfrm>
          <a:prstGeom prst="rect">
            <a:avLst/>
          </a:prstGeom>
        </p:spPr>
        <p:txBody>
          <a:bodyPr wrap="none">
            <a:spAutoFit/>
          </a:bodyPr>
          <a:lstStyle/>
          <a:p>
            <a:r>
              <a:rPr lang="en-US" dirty="0"/>
              <a:t>Briefings to Industry</a:t>
            </a:r>
          </a:p>
        </p:txBody>
      </p:sp>
      <p:sp>
        <p:nvSpPr>
          <p:cNvPr id="12" name="Rectangle 11"/>
          <p:cNvSpPr/>
          <p:nvPr/>
        </p:nvSpPr>
        <p:spPr>
          <a:xfrm>
            <a:off x="541087" y="3084047"/>
            <a:ext cx="772969" cy="369332"/>
          </a:xfrm>
          <a:prstGeom prst="rect">
            <a:avLst/>
          </a:prstGeom>
        </p:spPr>
        <p:txBody>
          <a:bodyPr wrap="none">
            <a:spAutoFit/>
          </a:bodyPr>
          <a:lstStyle/>
          <a:p>
            <a:r>
              <a:rPr lang="en-US" dirty="0"/>
              <a:t>NCMS</a:t>
            </a:r>
          </a:p>
        </p:txBody>
      </p:sp>
      <p:sp>
        <p:nvSpPr>
          <p:cNvPr id="13" name="Rectangle 12"/>
          <p:cNvSpPr/>
          <p:nvPr/>
        </p:nvSpPr>
        <p:spPr>
          <a:xfrm>
            <a:off x="2553014" y="1484907"/>
            <a:ext cx="1406604" cy="369332"/>
          </a:xfrm>
          <a:prstGeom prst="rect">
            <a:avLst/>
          </a:prstGeom>
        </p:spPr>
        <p:txBody>
          <a:bodyPr wrap="none">
            <a:spAutoFit/>
          </a:bodyPr>
          <a:lstStyle/>
          <a:p>
            <a:r>
              <a:rPr lang="en-US" dirty="0"/>
              <a:t>DSS Website</a:t>
            </a:r>
          </a:p>
        </p:txBody>
      </p:sp>
      <p:cxnSp>
        <p:nvCxnSpPr>
          <p:cNvPr id="14" name="Straight Arrow Connector 13"/>
          <p:cNvCxnSpPr>
            <a:endCxn id="7" idx="2"/>
          </p:cNvCxnSpPr>
          <p:nvPr/>
        </p:nvCxnSpPr>
        <p:spPr>
          <a:xfrm flipV="1">
            <a:off x="4673600" y="1883268"/>
            <a:ext cx="1162554" cy="1137698"/>
          </a:xfrm>
          <a:prstGeom prst="straightConnector1">
            <a:avLst/>
          </a:prstGeom>
          <a:ln w="3175">
            <a:prstDash val="sysDot"/>
            <a:tailEnd type="arrow"/>
          </a:ln>
        </p:spPr>
        <p:style>
          <a:lnRef idx="1">
            <a:schemeClr val="dk1"/>
          </a:lnRef>
          <a:fillRef idx="0">
            <a:schemeClr val="dk1"/>
          </a:fillRef>
          <a:effectRef idx="0">
            <a:schemeClr val="dk1"/>
          </a:effectRef>
          <a:fontRef idx="minor">
            <a:schemeClr val="tx1"/>
          </a:fontRef>
        </p:style>
      </p:cxnSp>
      <p:cxnSp>
        <p:nvCxnSpPr>
          <p:cNvPr id="15" name="Straight Arrow Connector 14"/>
          <p:cNvCxnSpPr>
            <a:endCxn id="8" idx="1"/>
          </p:cNvCxnSpPr>
          <p:nvPr/>
        </p:nvCxnSpPr>
        <p:spPr>
          <a:xfrm flipV="1">
            <a:off x="4826000" y="2399698"/>
            <a:ext cx="2133692" cy="773668"/>
          </a:xfrm>
          <a:prstGeom prst="straightConnector1">
            <a:avLst/>
          </a:prstGeom>
          <a:ln w="3175">
            <a:prstDash val="sysDot"/>
            <a:tailEnd type="arrow"/>
          </a:ln>
        </p:spPr>
        <p:style>
          <a:lnRef idx="1">
            <a:schemeClr val="dk1"/>
          </a:lnRef>
          <a:fillRef idx="0">
            <a:schemeClr val="dk1"/>
          </a:fillRef>
          <a:effectRef idx="0">
            <a:schemeClr val="dk1"/>
          </a:effectRef>
          <a:fontRef idx="minor">
            <a:schemeClr val="tx1"/>
          </a:fontRef>
        </p:style>
      </p:cxnSp>
      <p:cxnSp>
        <p:nvCxnSpPr>
          <p:cNvPr id="16" name="Straight Arrow Connector 15"/>
          <p:cNvCxnSpPr>
            <a:endCxn id="10" idx="0"/>
          </p:cNvCxnSpPr>
          <p:nvPr/>
        </p:nvCxnSpPr>
        <p:spPr>
          <a:xfrm>
            <a:off x="4826000" y="3173366"/>
            <a:ext cx="2211462" cy="1575413"/>
          </a:xfrm>
          <a:prstGeom prst="straightConnector1">
            <a:avLst/>
          </a:prstGeom>
          <a:ln w="3175">
            <a:prstDash val="sysDot"/>
            <a:tailEnd type="arrow"/>
          </a:ln>
        </p:spPr>
        <p:style>
          <a:lnRef idx="1">
            <a:schemeClr val="dk1"/>
          </a:lnRef>
          <a:fillRef idx="0">
            <a:schemeClr val="dk1"/>
          </a:fillRef>
          <a:effectRef idx="0">
            <a:schemeClr val="dk1"/>
          </a:effectRef>
          <a:fontRef idx="minor">
            <a:schemeClr val="tx1"/>
          </a:fontRef>
        </p:style>
      </p:cxnSp>
      <p:cxnSp>
        <p:nvCxnSpPr>
          <p:cNvPr id="17" name="Straight Arrow Connector 16"/>
          <p:cNvCxnSpPr>
            <a:endCxn id="13" idx="2"/>
          </p:cNvCxnSpPr>
          <p:nvPr/>
        </p:nvCxnSpPr>
        <p:spPr>
          <a:xfrm flipH="1" flipV="1">
            <a:off x="3256316" y="1854239"/>
            <a:ext cx="1569684" cy="1319127"/>
          </a:xfrm>
          <a:prstGeom prst="straightConnector1">
            <a:avLst/>
          </a:prstGeom>
          <a:ln w="3175">
            <a:prstDash val="sysDot"/>
            <a:tailEnd type="arrow"/>
          </a:ln>
        </p:spPr>
        <p:style>
          <a:lnRef idx="1">
            <a:schemeClr val="dk1"/>
          </a:lnRef>
          <a:fillRef idx="0">
            <a:schemeClr val="dk1"/>
          </a:fillRef>
          <a:effectRef idx="0">
            <a:schemeClr val="dk1"/>
          </a:effectRef>
          <a:fontRef idx="minor">
            <a:schemeClr val="tx1"/>
          </a:fontRef>
        </p:style>
      </p:cxnSp>
      <p:cxnSp>
        <p:nvCxnSpPr>
          <p:cNvPr id="18" name="Straight Arrow Connector 17"/>
          <p:cNvCxnSpPr>
            <a:endCxn id="12" idx="3"/>
          </p:cNvCxnSpPr>
          <p:nvPr/>
        </p:nvCxnSpPr>
        <p:spPr>
          <a:xfrm flipH="1">
            <a:off x="1314056" y="3236447"/>
            <a:ext cx="3511944" cy="32266"/>
          </a:xfrm>
          <a:prstGeom prst="straightConnector1">
            <a:avLst/>
          </a:prstGeom>
          <a:ln w="3175">
            <a:prstDash val="sysDot"/>
            <a:tailEnd type="arrow"/>
          </a:ln>
        </p:spPr>
        <p:style>
          <a:lnRef idx="1">
            <a:schemeClr val="dk1"/>
          </a:lnRef>
          <a:fillRef idx="0">
            <a:schemeClr val="dk1"/>
          </a:fillRef>
          <a:effectRef idx="0">
            <a:schemeClr val="dk1"/>
          </a:effectRef>
          <a:fontRef idx="minor">
            <a:schemeClr val="tx1"/>
          </a:fontRef>
        </p:style>
      </p:cxnSp>
      <p:cxnSp>
        <p:nvCxnSpPr>
          <p:cNvPr id="19" name="Straight Arrow Connector 18"/>
          <p:cNvCxnSpPr>
            <a:endCxn id="9" idx="0"/>
          </p:cNvCxnSpPr>
          <p:nvPr/>
        </p:nvCxnSpPr>
        <p:spPr>
          <a:xfrm flipH="1">
            <a:off x="2438435" y="3236447"/>
            <a:ext cx="2387565" cy="2230398"/>
          </a:xfrm>
          <a:prstGeom prst="straightConnector1">
            <a:avLst/>
          </a:prstGeom>
          <a:ln w="3175">
            <a:prstDash val="sysDot"/>
            <a:tailEnd type="arrow"/>
          </a:ln>
        </p:spPr>
        <p:style>
          <a:lnRef idx="1">
            <a:schemeClr val="dk1"/>
          </a:lnRef>
          <a:fillRef idx="0">
            <a:schemeClr val="dk1"/>
          </a:fillRef>
          <a:effectRef idx="0">
            <a:schemeClr val="dk1"/>
          </a:effectRef>
          <a:fontRef idx="minor">
            <a:schemeClr val="tx1"/>
          </a:fontRef>
        </p:style>
      </p:cxnSp>
      <p:cxnSp>
        <p:nvCxnSpPr>
          <p:cNvPr id="20" name="Straight Arrow Connector 19"/>
          <p:cNvCxnSpPr>
            <a:endCxn id="11" idx="0"/>
          </p:cNvCxnSpPr>
          <p:nvPr/>
        </p:nvCxnSpPr>
        <p:spPr>
          <a:xfrm flipH="1">
            <a:off x="1439793" y="3236447"/>
            <a:ext cx="3386207" cy="1327666"/>
          </a:xfrm>
          <a:prstGeom prst="straightConnector1">
            <a:avLst/>
          </a:prstGeom>
          <a:ln w="3175">
            <a:prstDash val="sysDot"/>
            <a:tailEnd type="arrow"/>
          </a:ln>
        </p:spPr>
        <p:style>
          <a:lnRef idx="1">
            <a:schemeClr val="dk1"/>
          </a:lnRef>
          <a:fillRef idx="0">
            <a:schemeClr val="dk1"/>
          </a:fillRef>
          <a:effectRef idx="0">
            <a:schemeClr val="dk1"/>
          </a:effectRef>
          <a:fontRef idx="minor">
            <a:schemeClr val="tx1"/>
          </a:fontRef>
        </p:style>
      </p:cxnSp>
      <p:pic>
        <p:nvPicPr>
          <p:cNvPr id="2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0" y="2462779"/>
            <a:ext cx="2641600" cy="19812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cxnSp>
        <p:nvCxnSpPr>
          <p:cNvPr id="22" name="Straight Arrow Connector 21"/>
          <p:cNvCxnSpPr/>
          <p:nvPr/>
        </p:nvCxnSpPr>
        <p:spPr>
          <a:xfrm>
            <a:off x="6172200" y="3483859"/>
            <a:ext cx="973559" cy="0"/>
          </a:xfrm>
          <a:prstGeom prst="straightConnector1">
            <a:avLst/>
          </a:prstGeom>
          <a:ln w="3175">
            <a:prstDash val="sysDot"/>
            <a:tailEnd type="arrow"/>
          </a:ln>
        </p:spPr>
        <p:style>
          <a:lnRef idx="1">
            <a:schemeClr val="dk1"/>
          </a:lnRef>
          <a:fillRef idx="0">
            <a:schemeClr val="dk1"/>
          </a:fillRef>
          <a:effectRef idx="0">
            <a:schemeClr val="dk1"/>
          </a:effectRef>
          <a:fontRef idx="minor">
            <a:schemeClr val="tx1"/>
          </a:fontRef>
        </p:style>
      </p:cxnSp>
      <p:cxnSp>
        <p:nvCxnSpPr>
          <p:cNvPr id="25" name="Straight Arrow Connector 24"/>
          <p:cNvCxnSpPr/>
          <p:nvPr/>
        </p:nvCxnSpPr>
        <p:spPr>
          <a:xfrm>
            <a:off x="5184422" y="4564113"/>
            <a:ext cx="454378" cy="521732"/>
          </a:xfrm>
          <a:prstGeom prst="straightConnector1">
            <a:avLst/>
          </a:prstGeom>
          <a:ln w="3175">
            <a:prstDash val="sysDot"/>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384521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a:t>
            </a:r>
            <a:endParaRPr lang="en-US" dirty="0"/>
          </a:p>
        </p:txBody>
      </p:sp>
      <p:sp>
        <p:nvSpPr>
          <p:cNvPr id="3" name="Content Placeholder 2"/>
          <p:cNvSpPr>
            <a:spLocks noGrp="1"/>
          </p:cNvSpPr>
          <p:nvPr>
            <p:ph idx="1"/>
          </p:nvPr>
        </p:nvSpPr>
        <p:spPr/>
        <p:txBody>
          <a:bodyPr/>
          <a:lstStyle/>
          <a:p>
            <a:r>
              <a:rPr lang="en-US" dirty="0" smtClean="0">
                <a:solidFill>
                  <a:schemeClr val="tx1"/>
                </a:solidFill>
              </a:rPr>
              <a:t>General JPAS Updates</a:t>
            </a:r>
          </a:p>
          <a:p>
            <a:r>
              <a:rPr lang="en-US" dirty="0" smtClean="0">
                <a:solidFill>
                  <a:schemeClr val="tx1"/>
                </a:solidFill>
              </a:rPr>
              <a:t>DMDC Contact Center Trends</a:t>
            </a:r>
          </a:p>
          <a:p>
            <a:r>
              <a:rPr lang="en-US" dirty="0" smtClean="0">
                <a:solidFill>
                  <a:schemeClr val="tx1"/>
                </a:solidFill>
              </a:rPr>
              <a:t>Click To Sign</a:t>
            </a:r>
          </a:p>
          <a:p>
            <a:r>
              <a:rPr lang="en-US" dirty="0" smtClean="0">
                <a:solidFill>
                  <a:schemeClr val="tx1"/>
                </a:solidFill>
              </a:rPr>
              <a:t>OPM Cyber Intrusion</a:t>
            </a:r>
          </a:p>
          <a:p>
            <a:r>
              <a:rPr lang="en-US" dirty="0" smtClean="0">
                <a:solidFill>
                  <a:schemeClr val="tx1"/>
                </a:solidFill>
              </a:rPr>
              <a:t>Information Resources</a:t>
            </a:r>
          </a:p>
          <a:p>
            <a:endParaRPr lang="en-US" dirty="0"/>
          </a:p>
        </p:txBody>
      </p:sp>
    </p:spTree>
    <p:extLst>
      <p:ext uri="{BB962C8B-B14F-4D97-AF65-F5344CB8AC3E}">
        <p14:creationId xmlns:p14="http://schemas.microsoft.com/office/powerpoint/2010/main" val="25906340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JPAS Updates</a:t>
            </a:r>
            <a:endParaRPr lang="en-US" dirty="0"/>
          </a:p>
        </p:txBody>
      </p:sp>
      <p:sp>
        <p:nvSpPr>
          <p:cNvPr id="4" name="Content Placeholder 2"/>
          <p:cNvSpPr>
            <a:spLocks noGrp="1"/>
          </p:cNvSpPr>
          <p:nvPr>
            <p:ph idx="1"/>
          </p:nvPr>
        </p:nvSpPr>
        <p:spPr/>
        <p:txBody>
          <a:bodyPr>
            <a:normAutofit lnSpcReduction="10000"/>
          </a:bodyPr>
          <a:lstStyle/>
          <a:p>
            <a:pPr marL="0" indent="0">
              <a:buNone/>
            </a:pPr>
            <a:r>
              <a:rPr lang="en-US" b="1" dirty="0" smtClean="0">
                <a:solidFill>
                  <a:schemeClr val="tx1"/>
                </a:solidFill>
                <a:latin typeface="Cambria" panose="02040503050406030204" pitchFamily="18" charset="0"/>
              </a:rPr>
              <a:t>Industry Persons added to </a:t>
            </a:r>
            <a:r>
              <a:rPr lang="en-US" b="1" dirty="0">
                <a:solidFill>
                  <a:schemeClr val="tx1"/>
                </a:solidFill>
                <a:latin typeface="Cambria" panose="02040503050406030204" pitchFamily="18" charset="0"/>
              </a:rPr>
              <a:t>Person Data Repository (PDR)</a:t>
            </a:r>
          </a:p>
          <a:p>
            <a:pPr marL="0" indent="0">
              <a:buNone/>
            </a:pPr>
            <a:r>
              <a:rPr lang="en-US" sz="2400" dirty="0" smtClean="0">
                <a:solidFill>
                  <a:schemeClr val="tx1"/>
                </a:solidFill>
                <a:latin typeface="Cambria" panose="02040503050406030204" pitchFamily="18" charset="0"/>
              </a:rPr>
              <a:t>As of 28 May, ~500,000 Industry ONLY subjects in JPAS have been added to the DoD PDR</a:t>
            </a:r>
          </a:p>
          <a:p>
            <a:pPr marL="685800" lvl="1"/>
            <a:r>
              <a:rPr lang="en-US" sz="2100" dirty="0">
                <a:solidFill>
                  <a:schemeClr val="tx1"/>
                </a:solidFill>
                <a:latin typeface="Cambria" panose="02040503050406030204" pitchFamily="18" charset="0"/>
              </a:rPr>
              <a:t>DoD ID number is now associated with each subject</a:t>
            </a:r>
          </a:p>
          <a:p>
            <a:pPr marL="685800" lvl="1"/>
            <a:r>
              <a:rPr lang="en-US" sz="2100" dirty="0">
                <a:solidFill>
                  <a:schemeClr val="tx1"/>
                </a:solidFill>
                <a:latin typeface="Cambria" panose="02040503050406030204" pitchFamily="18" charset="0"/>
              </a:rPr>
              <a:t>Facilitates </a:t>
            </a:r>
            <a:r>
              <a:rPr lang="en-US" sz="2100" dirty="0" err="1">
                <a:solidFill>
                  <a:schemeClr val="tx1"/>
                </a:solidFill>
                <a:latin typeface="Cambria" panose="02040503050406030204" pitchFamily="18" charset="0"/>
              </a:rPr>
              <a:t>SIPRnet</a:t>
            </a:r>
            <a:r>
              <a:rPr lang="en-US" sz="2100" dirty="0">
                <a:solidFill>
                  <a:schemeClr val="tx1"/>
                </a:solidFill>
                <a:latin typeface="Cambria" panose="02040503050406030204" pitchFamily="18" charset="0"/>
              </a:rPr>
              <a:t> token issuance for this population</a:t>
            </a:r>
          </a:p>
          <a:p>
            <a:pPr marL="685800" lvl="1"/>
            <a:r>
              <a:rPr lang="en-US" sz="2100" dirty="0">
                <a:solidFill>
                  <a:schemeClr val="tx1"/>
                </a:solidFill>
                <a:latin typeface="Cambria" panose="02040503050406030204" pitchFamily="18" charset="0"/>
              </a:rPr>
              <a:t>JPAS PII needs to be updated in the PDR and flowed to the JPAS record</a:t>
            </a:r>
          </a:p>
          <a:p>
            <a:pPr marL="685800" lvl="1"/>
            <a:r>
              <a:rPr lang="en-US" sz="2100" dirty="0">
                <a:solidFill>
                  <a:schemeClr val="tx1"/>
                </a:solidFill>
                <a:latin typeface="Cambria" panose="02040503050406030204" pitchFamily="18" charset="0"/>
              </a:rPr>
              <a:t>See the JPAS Data Correction Checklist on the JPAS website</a:t>
            </a:r>
          </a:p>
          <a:p>
            <a:pPr marL="685800" lvl="1"/>
            <a:endParaRPr lang="en-US" sz="2100" dirty="0">
              <a:solidFill>
                <a:schemeClr val="tx1"/>
              </a:solidFill>
              <a:latin typeface="Cambria" panose="02040503050406030204" pitchFamily="18" charset="0"/>
            </a:endParaRPr>
          </a:p>
          <a:p>
            <a:pPr marL="0" indent="0">
              <a:buNone/>
            </a:pPr>
            <a:r>
              <a:rPr lang="en-US" sz="2400" b="1" dirty="0">
                <a:solidFill>
                  <a:schemeClr val="tx1"/>
                </a:solidFill>
                <a:latin typeface="Cambria" panose="02040503050406030204" pitchFamily="18" charset="0"/>
              </a:rPr>
              <a:t>ISFD and JPAS interface </a:t>
            </a:r>
            <a:r>
              <a:rPr lang="en-US" sz="2400" b="1" dirty="0" smtClean="0">
                <a:solidFill>
                  <a:schemeClr val="tx1"/>
                </a:solidFill>
                <a:latin typeface="Cambria" panose="02040503050406030204" pitchFamily="18" charset="0"/>
              </a:rPr>
              <a:t>updated </a:t>
            </a:r>
            <a:r>
              <a:rPr lang="en-US" sz="2400" b="1" dirty="0">
                <a:solidFill>
                  <a:schemeClr val="tx1"/>
                </a:solidFill>
                <a:latin typeface="Cambria" panose="02040503050406030204" pitchFamily="18" charset="0"/>
              </a:rPr>
              <a:t>on 1 June</a:t>
            </a:r>
          </a:p>
          <a:p>
            <a:pPr marL="685800" lvl="1"/>
            <a:r>
              <a:rPr lang="en-US" sz="2100" dirty="0">
                <a:solidFill>
                  <a:schemeClr val="tx1"/>
                </a:solidFill>
                <a:latin typeface="Cambria" panose="02040503050406030204" pitchFamily="18" charset="0"/>
              </a:rPr>
              <a:t>KMP categories added/modified through ISFD JPAS interface</a:t>
            </a:r>
          </a:p>
          <a:p>
            <a:pPr marL="685800" lvl="1"/>
            <a:r>
              <a:rPr lang="en-US" sz="2100" dirty="0">
                <a:solidFill>
                  <a:schemeClr val="tx1"/>
                </a:solidFill>
                <a:latin typeface="Cambria" panose="02040503050406030204" pitchFamily="18" charset="0"/>
              </a:rPr>
              <a:t>Interface runs nightly</a:t>
            </a:r>
          </a:p>
        </p:txBody>
      </p:sp>
    </p:spTree>
    <p:extLst>
      <p:ext uri="{BB962C8B-B14F-4D97-AF65-F5344CB8AC3E}">
        <p14:creationId xmlns:p14="http://schemas.microsoft.com/office/powerpoint/2010/main" val="4136060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JPAS Updates Cont.</a:t>
            </a:r>
            <a:endParaRPr lang="en-US" dirty="0"/>
          </a:p>
        </p:txBody>
      </p:sp>
      <p:sp>
        <p:nvSpPr>
          <p:cNvPr id="4" name="Content Placeholder 2"/>
          <p:cNvSpPr>
            <a:spLocks noGrp="1"/>
          </p:cNvSpPr>
          <p:nvPr>
            <p:ph idx="1"/>
          </p:nvPr>
        </p:nvSpPr>
        <p:spPr/>
        <p:txBody>
          <a:bodyPr>
            <a:normAutofit/>
          </a:bodyPr>
          <a:lstStyle/>
          <a:p>
            <a:pPr marL="0" indent="0">
              <a:buNone/>
            </a:pPr>
            <a:r>
              <a:rPr lang="en-US" b="1" dirty="0">
                <a:solidFill>
                  <a:schemeClr val="tx1"/>
                </a:solidFill>
                <a:latin typeface="Cambria" panose="02040503050406030204" pitchFamily="18" charset="0"/>
              </a:rPr>
              <a:t>Updated</a:t>
            </a:r>
            <a:r>
              <a:rPr lang="en-US" sz="2400" b="1" dirty="0" smtClean="0">
                <a:solidFill>
                  <a:schemeClr val="tx1"/>
                </a:solidFill>
                <a:latin typeface="Cambria" panose="02040503050406030204" pitchFamily="18" charset="0"/>
              </a:rPr>
              <a:t> JPAS General FAQ </a:t>
            </a:r>
          </a:p>
          <a:p>
            <a:pPr marL="685800" lvl="1"/>
            <a:r>
              <a:rPr lang="en-US" sz="2100" dirty="0">
                <a:solidFill>
                  <a:schemeClr val="tx1"/>
                </a:solidFill>
                <a:latin typeface="Cambria" panose="02040503050406030204" pitchFamily="18" charset="0"/>
              </a:rPr>
              <a:t>Provides new data on Administrative Reviews and associated processes conducted for alleged JPAS system misuses</a:t>
            </a:r>
          </a:p>
          <a:p>
            <a:pPr marL="0" indent="0">
              <a:buNone/>
            </a:pPr>
            <a:r>
              <a:rPr lang="en-US" sz="2400" b="1" dirty="0" smtClean="0">
                <a:solidFill>
                  <a:schemeClr val="tx1"/>
                </a:solidFill>
                <a:latin typeface="Cambria" panose="02040503050406030204" pitchFamily="18" charset="0"/>
              </a:rPr>
              <a:t>JPAS PKI Updates</a:t>
            </a:r>
          </a:p>
          <a:p>
            <a:pPr marL="685800" lvl="1"/>
            <a:r>
              <a:rPr lang="en-US" sz="2100" dirty="0">
                <a:solidFill>
                  <a:schemeClr val="tx1"/>
                </a:solidFill>
                <a:latin typeface="Cambria" panose="02040503050406030204" pitchFamily="18" charset="0"/>
              </a:rPr>
              <a:t>Servers will be able to communicate at TLS1.2 starting 19 June</a:t>
            </a:r>
          </a:p>
          <a:p>
            <a:pPr marL="685800" lvl="1"/>
            <a:r>
              <a:rPr lang="en-US" sz="2100" dirty="0">
                <a:solidFill>
                  <a:schemeClr val="tx1"/>
                </a:solidFill>
                <a:latin typeface="Cambria" panose="02040503050406030204" pitchFamily="18" charset="0"/>
              </a:rPr>
              <a:t>Should reduce some user logon issues, especially with older browser versions (IE9 and below)</a:t>
            </a:r>
          </a:p>
          <a:p>
            <a:pPr marL="0" indent="0">
              <a:buNone/>
            </a:pPr>
            <a:r>
              <a:rPr lang="en-US" b="1" dirty="0">
                <a:solidFill>
                  <a:schemeClr val="tx1"/>
                </a:solidFill>
              </a:rPr>
              <a:t>Data Quality Initiatives</a:t>
            </a:r>
          </a:p>
          <a:p>
            <a:pPr marL="685800" lvl="1"/>
            <a:r>
              <a:rPr lang="en-US" sz="2100" noProof="1">
                <a:solidFill>
                  <a:schemeClr val="tx1"/>
                </a:solidFill>
                <a:latin typeface="Cambria" panose="02040503050406030204" pitchFamily="18" charset="0"/>
              </a:rPr>
              <a:t>PSMO-I &amp; JPAS Team continues to run DQI to clean data in JPAS </a:t>
            </a:r>
          </a:p>
          <a:p>
            <a:pPr marL="685800" lvl="1"/>
            <a:r>
              <a:rPr lang="en-US" sz="2100" noProof="1">
                <a:solidFill>
                  <a:schemeClr val="tx1"/>
                </a:solidFill>
                <a:latin typeface="Cambria" panose="02040503050406030204" pitchFamily="18" charset="0"/>
              </a:rPr>
              <a:t>Prep for JVS data migration</a:t>
            </a:r>
          </a:p>
          <a:p>
            <a:endParaRPr lang="en-US" sz="2800" dirty="0">
              <a:solidFill>
                <a:schemeClr val="tx1"/>
              </a:solidFill>
              <a:latin typeface="Cambria" panose="02040503050406030204" pitchFamily="18" charset="0"/>
            </a:endParaRPr>
          </a:p>
        </p:txBody>
      </p:sp>
    </p:spTree>
    <p:extLst>
      <p:ext uri="{BB962C8B-B14F-4D97-AF65-F5344CB8AC3E}">
        <p14:creationId xmlns:p14="http://schemas.microsoft.com/office/powerpoint/2010/main" val="20598117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JPAS Updates Cont.</a:t>
            </a:r>
            <a:endParaRPr lang="en-US" dirty="0"/>
          </a:p>
        </p:txBody>
      </p:sp>
      <p:sp>
        <p:nvSpPr>
          <p:cNvPr id="3" name="Content Placeholder 2"/>
          <p:cNvSpPr>
            <a:spLocks noGrp="1"/>
          </p:cNvSpPr>
          <p:nvPr>
            <p:ph idx="1"/>
          </p:nvPr>
        </p:nvSpPr>
        <p:spPr>
          <a:xfrm>
            <a:off x="381000" y="1752600"/>
            <a:ext cx="8229600" cy="4525963"/>
          </a:xfrm>
        </p:spPr>
        <p:txBody>
          <a:bodyPr/>
          <a:lstStyle/>
          <a:p>
            <a:pPr marL="0" indent="0">
              <a:buNone/>
            </a:pPr>
            <a:r>
              <a:rPr lang="en-US" b="1" dirty="0">
                <a:solidFill>
                  <a:schemeClr val="tx1"/>
                </a:solidFill>
              </a:rPr>
              <a:t>JPAS as an Authoritative System of Record</a:t>
            </a:r>
          </a:p>
          <a:p>
            <a:pPr marL="685800" lvl="1"/>
            <a:r>
              <a:rPr lang="en-US" sz="2100" noProof="1">
                <a:solidFill>
                  <a:schemeClr val="tx1"/>
                </a:solidFill>
                <a:latin typeface="Cambria" panose="02040503050406030204" pitchFamily="18" charset="0"/>
              </a:rPr>
              <a:t>Please remember that Test or Fake SSNs cannot be used in JPAS</a:t>
            </a:r>
          </a:p>
          <a:p>
            <a:pPr marL="685800" lvl="1"/>
            <a:r>
              <a:rPr lang="en-US" sz="2100" noProof="1">
                <a:solidFill>
                  <a:schemeClr val="tx1"/>
                </a:solidFill>
                <a:latin typeface="Cambria" panose="02040503050406030204" pitchFamily="18" charset="0"/>
              </a:rPr>
              <a:t>Only full LEGAL names and valid PII should be stored in JPAS</a:t>
            </a:r>
          </a:p>
          <a:p>
            <a:pPr marL="0" indent="0">
              <a:buNone/>
            </a:pPr>
            <a:r>
              <a:rPr lang="en-US" b="1" dirty="0">
                <a:solidFill>
                  <a:schemeClr val="tx1"/>
                </a:solidFill>
              </a:rPr>
              <a:t>Updates to SMO POC Information</a:t>
            </a:r>
          </a:p>
          <a:p>
            <a:pPr marL="685800" lvl="1"/>
            <a:r>
              <a:rPr lang="en-US" sz="2100" noProof="1">
                <a:solidFill>
                  <a:schemeClr val="tx1"/>
                </a:solidFill>
                <a:latin typeface="Cambria" panose="02040503050406030204" pitchFamily="18" charset="0"/>
              </a:rPr>
              <a:t>Eliminate extra text in contact information</a:t>
            </a:r>
          </a:p>
          <a:p>
            <a:pPr marL="0" indent="0">
              <a:buNone/>
            </a:pPr>
            <a:r>
              <a:rPr lang="en-US" b="1" dirty="0">
                <a:solidFill>
                  <a:schemeClr val="tx1"/>
                </a:solidFill>
              </a:rPr>
              <a:t>Periodic Reinvestigation Submission Timeframe</a:t>
            </a:r>
          </a:p>
          <a:p>
            <a:pPr marL="685800" lvl="1"/>
            <a:r>
              <a:rPr lang="en-US" sz="2100" dirty="0">
                <a:solidFill>
                  <a:schemeClr val="tx1"/>
                </a:solidFill>
                <a:latin typeface="Cambria" panose="02040503050406030204" pitchFamily="18" charset="0"/>
              </a:rPr>
              <a:t>Effective May 6, 2015 the Defense Security Service (DSS), Personnel Security Management Office for Industry (PSMO-I) will accept requests for periodic reinvestigations that are within 180 days of the investigation anniversary date. This is a change from the current 90 day timeframe and reinstates the previous 180 day submission window. </a:t>
            </a:r>
          </a:p>
        </p:txBody>
      </p:sp>
    </p:spTree>
    <p:extLst>
      <p:ext uri="{BB962C8B-B14F-4D97-AF65-F5344CB8AC3E}">
        <p14:creationId xmlns:p14="http://schemas.microsoft.com/office/powerpoint/2010/main" val="19878600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Contact Center Trends</a:t>
            </a:r>
            <a:endParaRPr lang="en-US" dirty="0"/>
          </a:p>
        </p:txBody>
      </p:sp>
    </p:spTree>
    <p:extLst>
      <p:ext uri="{BB962C8B-B14F-4D97-AF65-F5344CB8AC3E}">
        <p14:creationId xmlns:p14="http://schemas.microsoft.com/office/powerpoint/2010/main" val="35293357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DMDC Contact Center Trends</a:t>
            </a:r>
            <a:endParaRPr lang="en-US" dirty="0"/>
          </a:p>
        </p:txBody>
      </p:sp>
      <p:sp>
        <p:nvSpPr>
          <p:cNvPr id="4" name="Rounded Rectangle 3"/>
          <p:cNvSpPr/>
          <p:nvPr/>
        </p:nvSpPr>
        <p:spPr>
          <a:xfrm>
            <a:off x="381000" y="3546735"/>
            <a:ext cx="1868034" cy="2146989"/>
          </a:xfrm>
          <a:prstGeom prst="roundRect">
            <a:avLst>
              <a:gd name="adj" fmla="val 22723"/>
            </a:avLst>
          </a:prstGeom>
          <a:solidFill>
            <a:schemeClr val="bg1">
              <a:lumMod val="85000"/>
              <a:alpha val="47000"/>
            </a:schemeClr>
          </a:solidFill>
          <a:ln w="57150"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lIns="9144" tIns="9144" rIns="9144" bIns="9144" anchor="t" anchorCtr="0"/>
          <a:lstStyle/>
          <a:p>
            <a:pPr marL="228600" indent="-228600">
              <a:buFont typeface="Arial" panose="020B0604020202020204" pitchFamily="34" charset="0"/>
              <a:buChar char="•"/>
            </a:pPr>
            <a:r>
              <a:rPr lang="en-US" sz="1400" b="1" dirty="0">
                <a:solidFill>
                  <a:schemeClr val="tx1"/>
                </a:solidFill>
                <a:latin typeface="Cambria" panose="02040503050406030204" pitchFamily="18" charset="0"/>
                <a:ea typeface="ＭＳ Ｐゴシック" pitchFamily="34" charset="-128"/>
              </a:rPr>
              <a:t>Adding a category</a:t>
            </a:r>
          </a:p>
          <a:p>
            <a:pPr marL="228600" indent="-228600">
              <a:buFont typeface="Arial" panose="020B0604020202020204" pitchFamily="34" charset="0"/>
              <a:buChar char="•"/>
            </a:pPr>
            <a:r>
              <a:rPr lang="en-US" sz="1400" b="1" dirty="0">
                <a:solidFill>
                  <a:schemeClr val="tx1"/>
                </a:solidFill>
                <a:latin typeface="Cambria" panose="02040503050406030204" pitchFamily="18" charset="0"/>
                <a:ea typeface="ＭＳ Ｐゴシック" pitchFamily="34" charset="-128"/>
              </a:rPr>
              <a:t>Indoctrinating non SCI / SCI</a:t>
            </a:r>
          </a:p>
          <a:p>
            <a:pPr marL="228600" indent="-228600">
              <a:buFont typeface="Arial" panose="020B0604020202020204" pitchFamily="34" charset="0"/>
              <a:buChar char="•"/>
            </a:pPr>
            <a:r>
              <a:rPr lang="en-US" sz="1400" b="1" dirty="0">
                <a:solidFill>
                  <a:schemeClr val="tx1"/>
                </a:solidFill>
                <a:latin typeface="Cambria" panose="02040503050406030204" pitchFamily="18" charset="0"/>
                <a:ea typeface="ＭＳ Ｐゴシック" pitchFamily="34" charset="-128"/>
              </a:rPr>
              <a:t>Separating a category</a:t>
            </a:r>
          </a:p>
          <a:p>
            <a:pPr marL="228600" indent="-228600">
              <a:buFont typeface="Arial" panose="020B0604020202020204" pitchFamily="34" charset="0"/>
              <a:buChar char="•"/>
            </a:pPr>
            <a:r>
              <a:rPr lang="en-US" sz="1400" b="1" dirty="0">
                <a:solidFill>
                  <a:schemeClr val="tx1"/>
                </a:solidFill>
                <a:latin typeface="Cambria" panose="02040503050406030204" pitchFamily="18" charset="0"/>
                <a:ea typeface="ＭＳ Ｐゴシック" pitchFamily="34" charset="-128"/>
              </a:rPr>
              <a:t>Visit requests</a:t>
            </a:r>
          </a:p>
          <a:p>
            <a:pPr marL="228600" indent="-228600">
              <a:buFont typeface="Arial" panose="020B0604020202020204" pitchFamily="34" charset="0"/>
              <a:buChar char="•"/>
            </a:pPr>
            <a:r>
              <a:rPr lang="en-US" sz="1400" b="1" dirty="0">
                <a:solidFill>
                  <a:schemeClr val="tx1"/>
                </a:solidFill>
                <a:latin typeface="Cambria" panose="02040503050406030204" pitchFamily="18" charset="0"/>
                <a:ea typeface="ＭＳ Ｐゴシック" pitchFamily="34" charset="-128"/>
              </a:rPr>
              <a:t>DQI</a:t>
            </a:r>
          </a:p>
        </p:txBody>
      </p:sp>
      <p:grpSp>
        <p:nvGrpSpPr>
          <p:cNvPr id="5" name="Group 4"/>
          <p:cNvGrpSpPr/>
          <p:nvPr/>
        </p:nvGrpSpPr>
        <p:grpSpPr>
          <a:xfrm>
            <a:off x="418672" y="1500204"/>
            <a:ext cx="1753939" cy="2029014"/>
            <a:chOff x="493500" y="2412469"/>
            <a:chExt cx="1753939" cy="2029014"/>
          </a:xfrm>
        </p:grpSpPr>
        <p:sp>
          <p:nvSpPr>
            <p:cNvPr id="6" name="Right Arrow 5"/>
            <p:cNvSpPr/>
            <p:nvPr/>
          </p:nvSpPr>
          <p:spPr>
            <a:xfrm rot="5400000">
              <a:off x="984633" y="3828487"/>
              <a:ext cx="810423" cy="415570"/>
            </a:xfrm>
            <a:prstGeom prst="rightArrow">
              <a:avLst>
                <a:gd name="adj1" fmla="val 50000"/>
                <a:gd name="adj2" fmla="val 75000"/>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Cambria" panose="02040503050406030204" pitchFamily="18" charset="0"/>
                <a:ea typeface="ＭＳ Ｐゴシック" pitchFamily="34" charset="-128"/>
              </a:endParaRPr>
            </a:p>
          </p:txBody>
        </p:sp>
        <p:grpSp>
          <p:nvGrpSpPr>
            <p:cNvPr id="7" name="Group 2053"/>
            <p:cNvGrpSpPr>
              <a:grpSpLocks/>
            </p:cNvGrpSpPr>
            <p:nvPr/>
          </p:nvGrpSpPr>
          <p:grpSpPr bwMode="auto">
            <a:xfrm>
              <a:off x="493500" y="2412469"/>
              <a:ext cx="1753939" cy="1393354"/>
              <a:chOff x="727750" y="754012"/>
              <a:chExt cx="1560923" cy="1363929"/>
            </a:xfrm>
          </p:grpSpPr>
          <p:sp>
            <p:nvSpPr>
              <p:cNvPr id="12" name="Oval 1"/>
              <p:cNvSpPr/>
              <p:nvPr/>
            </p:nvSpPr>
            <p:spPr>
              <a:xfrm>
                <a:off x="727750" y="754012"/>
                <a:ext cx="1560923" cy="1363929"/>
              </a:xfrm>
              <a:custGeom>
                <a:avLst/>
                <a:gdLst>
                  <a:gd name="connsiteX0" fmla="*/ 0 w 4555067"/>
                  <a:gd name="connsiteY0" fmla="*/ 2006600 h 4013200"/>
                  <a:gd name="connsiteX1" fmla="*/ 2277534 w 4555067"/>
                  <a:gd name="connsiteY1" fmla="*/ 0 h 4013200"/>
                  <a:gd name="connsiteX2" fmla="*/ 4555068 w 4555067"/>
                  <a:gd name="connsiteY2" fmla="*/ 2006600 h 4013200"/>
                  <a:gd name="connsiteX3" fmla="*/ 2277534 w 4555067"/>
                  <a:gd name="connsiteY3" fmla="*/ 4013200 h 4013200"/>
                  <a:gd name="connsiteX4" fmla="*/ 0 w 4555067"/>
                  <a:gd name="connsiteY4" fmla="*/ 2006600 h 4013200"/>
                  <a:gd name="connsiteX0" fmla="*/ 0 w 4555068"/>
                  <a:gd name="connsiteY0" fmla="*/ 2050330 h 4056930"/>
                  <a:gd name="connsiteX1" fmla="*/ 2277534 w 4555068"/>
                  <a:gd name="connsiteY1" fmla="*/ 43730 h 4056930"/>
                  <a:gd name="connsiteX2" fmla="*/ 4555068 w 4555068"/>
                  <a:gd name="connsiteY2" fmla="*/ 2050330 h 4056930"/>
                  <a:gd name="connsiteX3" fmla="*/ 2277534 w 4555068"/>
                  <a:gd name="connsiteY3" fmla="*/ 4056930 h 4056930"/>
                  <a:gd name="connsiteX4" fmla="*/ 0 w 4555068"/>
                  <a:gd name="connsiteY4" fmla="*/ 2050330 h 4056930"/>
                  <a:gd name="connsiteX0" fmla="*/ 0 w 4555068"/>
                  <a:gd name="connsiteY0" fmla="*/ 2050330 h 4100660"/>
                  <a:gd name="connsiteX1" fmla="*/ 2277534 w 4555068"/>
                  <a:gd name="connsiteY1" fmla="*/ 43730 h 4100660"/>
                  <a:gd name="connsiteX2" fmla="*/ 4555068 w 4555068"/>
                  <a:gd name="connsiteY2" fmla="*/ 2050330 h 4100660"/>
                  <a:gd name="connsiteX3" fmla="*/ 2277534 w 4555068"/>
                  <a:gd name="connsiteY3" fmla="*/ 4056930 h 4100660"/>
                  <a:gd name="connsiteX4" fmla="*/ 0 w 4555068"/>
                  <a:gd name="connsiteY4" fmla="*/ 2050330 h 4100660"/>
                  <a:gd name="connsiteX0" fmla="*/ 37531 w 4592599"/>
                  <a:gd name="connsiteY0" fmla="*/ 2050330 h 4018664"/>
                  <a:gd name="connsiteX1" fmla="*/ 2315065 w 4592599"/>
                  <a:gd name="connsiteY1" fmla="*/ 43730 h 4018664"/>
                  <a:gd name="connsiteX2" fmla="*/ 4592599 w 4592599"/>
                  <a:gd name="connsiteY2" fmla="*/ 2050330 h 4018664"/>
                  <a:gd name="connsiteX3" fmla="*/ 1671598 w 4592599"/>
                  <a:gd name="connsiteY3" fmla="*/ 3972264 h 4018664"/>
                  <a:gd name="connsiteX4" fmla="*/ 37531 w 4592599"/>
                  <a:gd name="connsiteY4" fmla="*/ 2050330 h 4018664"/>
                  <a:gd name="connsiteX0" fmla="*/ 44016 w 4599084"/>
                  <a:gd name="connsiteY0" fmla="*/ 2050330 h 4018664"/>
                  <a:gd name="connsiteX1" fmla="*/ 2321550 w 4599084"/>
                  <a:gd name="connsiteY1" fmla="*/ 43730 h 4018664"/>
                  <a:gd name="connsiteX2" fmla="*/ 4599084 w 4599084"/>
                  <a:gd name="connsiteY2" fmla="*/ 2050330 h 4018664"/>
                  <a:gd name="connsiteX3" fmla="*/ 1678083 w 4599084"/>
                  <a:gd name="connsiteY3" fmla="*/ 3972264 h 4018664"/>
                  <a:gd name="connsiteX4" fmla="*/ 44016 w 4599084"/>
                  <a:gd name="connsiteY4" fmla="*/ 2050330 h 401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9084" h="4018664">
                    <a:moveTo>
                      <a:pt x="44016" y="2050330"/>
                    </a:moveTo>
                    <a:cubicBezTo>
                      <a:pt x="168194" y="1175441"/>
                      <a:pt x="928237" y="331597"/>
                      <a:pt x="2321550" y="43730"/>
                    </a:cubicBezTo>
                    <a:cubicBezTo>
                      <a:pt x="3714863" y="-244137"/>
                      <a:pt x="4599084" y="942115"/>
                      <a:pt x="4599084" y="2050330"/>
                    </a:cubicBezTo>
                    <a:cubicBezTo>
                      <a:pt x="4599084" y="3158545"/>
                      <a:pt x="3410063" y="4260131"/>
                      <a:pt x="1678083" y="3972264"/>
                    </a:cubicBezTo>
                    <a:cubicBezTo>
                      <a:pt x="-53897" y="3684397"/>
                      <a:pt x="-80162" y="2925219"/>
                      <a:pt x="44016" y="2050330"/>
                    </a:cubicBezTo>
                    <a:close/>
                  </a:path>
                </a:pathLst>
              </a:cu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mbria" panose="02040503050406030204" pitchFamily="18" charset="0"/>
                  <a:ea typeface="ＭＳ Ｐゴシック" pitchFamily="34" charset="-128"/>
                </a:endParaRPr>
              </a:p>
            </p:txBody>
          </p:sp>
          <p:sp>
            <p:nvSpPr>
              <p:cNvPr id="13" name="Oval 12"/>
              <p:cNvSpPr/>
              <p:nvPr/>
            </p:nvSpPr>
            <p:spPr>
              <a:xfrm>
                <a:off x="788091" y="860395"/>
                <a:ext cx="1448180" cy="1219439"/>
              </a:xfrm>
              <a:prstGeom prst="ellips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Cambria" panose="02040503050406030204" pitchFamily="18" charset="0"/>
                  <a:ea typeface="ＭＳ Ｐゴシック" pitchFamily="34" charset="-128"/>
                </a:endParaRPr>
              </a:p>
            </p:txBody>
          </p:sp>
        </p:grpSp>
        <p:sp>
          <p:nvSpPr>
            <p:cNvPr id="8" name="TextBox 2059"/>
            <p:cNvSpPr txBox="1">
              <a:spLocks noChangeArrowheads="1"/>
            </p:cNvSpPr>
            <p:nvPr/>
          </p:nvSpPr>
          <p:spPr bwMode="auto">
            <a:xfrm>
              <a:off x="669069" y="2690504"/>
              <a:ext cx="144155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bIns="45720">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sz="1600" b="1" dirty="0">
                  <a:latin typeface="Cambria" panose="02040503050406030204" pitchFamily="18" charset="0"/>
                </a:rPr>
                <a:t>JPAS </a:t>
              </a:r>
            </a:p>
            <a:p>
              <a:pPr algn="ctr" eaLnBrk="1" hangingPunct="1"/>
              <a:r>
                <a:rPr lang="en-US" sz="1600" b="1" dirty="0">
                  <a:latin typeface="Cambria" panose="02040503050406030204" pitchFamily="18" charset="0"/>
                </a:rPr>
                <a:t>Record Maintenance</a:t>
              </a:r>
            </a:p>
          </p:txBody>
        </p:sp>
        <p:grpSp>
          <p:nvGrpSpPr>
            <p:cNvPr id="9" name="Group 61"/>
            <p:cNvGrpSpPr>
              <a:grpSpLocks/>
            </p:cNvGrpSpPr>
            <p:nvPr/>
          </p:nvGrpSpPr>
          <p:grpSpPr bwMode="auto">
            <a:xfrm>
              <a:off x="735020" y="2460052"/>
              <a:ext cx="268110" cy="268110"/>
              <a:chOff x="-390755" y="2070095"/>
              <a:chExt cx="831687" cy="831471"/>
            </a:xfrm>
          </p:grpSpPr>
          <p:sp>
            <p:nvSpPr>
              <p:cNvPr id="10" name="Oval 9"/>
              <p:cNvSpPr/>
              <p:nvPr/>
            </p:nvSpPr>
            <p:spPr bwMode="auto">
              <a:xfrm>
                <a:off x="-390755" y="2070095"/>
                <a:ext cx="831687" cy="831471"/>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500" b="1" dirty="0">
                    <a:latin typeface="Cambria" panose="02040503050406030204" pitchFamily="18" charset="0"/>
                  </a:rPr>
                  <a:t>1</a:t>
                </a:r>
              </a:p>
            </p:txBody>
          </p:sp>
          <p:sp>
            <p:nvSpPr>
              <p:cNvPr id="11" name="Oval 10"/>
              <p:cNvSpPr>
                <a:spLocks noChangeArrowheads="1"/>
              </p:cNvSpPr>
              <p:nvPr/>
            </p:nvSpPr>
            <p:spPr bwMode="auto">
              <a:xfrm>
                <a:off x="-307586" y="2073873"/>
                <a:ext cx="672910" cy="540457"/>
              </a:xfrm>
              <a:prstGeom prst="ellipse">
                <a:avLst/>
              </a:prstGeom>
              <a:gradFill rotWithShape="1">
                <a:gsLst>
                  <a:gs pos="0">
                    <a:srgbClr val="FFFFFF">
                      <a:alpha val="40999"/>
                    </a:srgbClr>
                  </a:gs>
                  <a:gs pos="8000">
                    <a:srgbClr val="FFFFFF">
                      <a:alpha val="37719"/>
                    </a:srgbClr>
                  </a:gs>
                  <a:gs pos="100000">
                    <a:srgbClr val="000000">
                      <a:alpha val="0"/>
                    </a:srgbClr>
                  </a:gs>
                </a:gsLst>
                <a:path path="shape">
                  <a:fillToRect l="50000" t="50000" r="50000" b="50000"/>
                </a:path>
              </a:gradFill>
              <a:ln>
                <a:noFill/>
              </a:ln>
              <a:effectLst>
                <a:outerShdw blurRad="304800" dist="12700" dir="5400000" algn="tl" rotWithShape="0">
                  <a:schemeClr val="bg1"/>
                </a:outerShdw>
              </a:effectLst>
              <a:extLst/>
            </p:spPr>
            <p:txBody>
              <a:bodyPr anchor="ctr"/>
              <a:lstStyle/>
              <a:p>
                <a:pPr algn="ctr"/>
                <a:endParaRPr lang="en-US" sz="1500" b="1">
                  <a:solidFill>
                    <a:srgbClr val="FFFFFF"/>
                  </a:solidFill>
                  <a:effectLst>
                    <a:outerShdw blurRad="38100" dist="38100" dir="2700000" algn="tl">
                      <a:srgbClr val="C0C0C0"/>
                    </a:outerShdw>
                  </a:effectLst>
                  <a:latin typeface="Cambria" panose="02040503050406030204" pitchFamily="18" charset="0"/>
                </a:endParaRPr>
              </a:p>
            </p:txBody>
          </p:sp>
        </p:grpSp>
      </p:grpSp>
      <p:grpSp>
        <p:nvGrpSpPr>
          <p:cNvPr id="14" name="Group 13"/>
          <p:cNvGrpSpPr/>
          <p:nvPr/>
        </p:nvGrpSpPr>
        <p:grpSpPr>
          <a:xfrm>
            <a:off x="2533917" y="1477048"/>
            <a:ext cx="1774883" cy="2052171"/>
            <a:chOff x="2608745" y="2389313"/>
            <a:chExt cx="1774883" cy="2052171"/>
          </a:xfrm>
        </p:grpSpPr>
        <p:sp>
          <p:nvSpPr>
            <p:cNvPr id="15" name="Right Arrow 14"/>
            <p:cNvSpPr/>
            <p:nvPr/>
          </p:nvSpPr>
          <p:spPr>
            <a:xfrm rot="5400000">
              <a:off x="3047701" y="3827878"/>
              <a:ext cx="810423" cy="416789"/>
            </a:xfrm>
            <a:prstGeom prst="rightArrow">
              <a:avLst>
                <a:gd name="adj1" fmla="val 50000"/>
                <a:gd name="adj2" fmla="val 75000"/>
              </a:avLst>
            </a:prstGeom>
            <a:gradFill flip="none" rotWithShape="1">
              <a:gsLst>
                <a:gs pos="0">
                  <a:srgbClr val="2A9B18">
                    <a:shade val="30000"/>
                    <a:satMod val="115000"/>
                  </a:srgbClr>
                </a:gs>
                <a:gs pos="50000">
                  <a:srgbClr val="2A9B18">
                    <a:shade val="67500"/>
                    <a:satMod val="115000"/>
                  </a:srgbClr>
                </a:gs>
                <a:gs pos="100000">
                  <a:srgbClr val="2A9B18">
                    <a:shade val="100000"/>
                    <a:satMod val="11500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Cambria" panose="02040503050406030204" pitchFamily="18" charset="0"/>
                <a:ea typeface="ＭＳ Ｐゴシック" pitchFamily="34" charset="-128"/>
              </a:endParaRPr>
            </a:p>
          </p:txBody>
        </p:sp>
        <p:grpSp>
          <p:nvGrpSpPr>
            <p:cNvPr id="16" name="Group 2054"/>
            <p:cNvGrpSpPr>
              <a:grpSpLocks/>
            </p:cNvGrpSpPr>
            <p:nvPr/>
          </p:nvGrpSpPr>
          <p:grpSpPr bwMode="auto">
            <a:xfrm>
              <a:off x="2629689" y="2389313"/>
              <a:ext cx="1753939" cy="1393353"/>
              <a:chOff x="823947" y="2233058"/>
              <a:chExt cx="1560923" cy="1363928"/>
            </a:xfrm>
          </p:grpSpPr>
          <p:sp>
            <p:nvSpPr>
              <p:cNvPr id="21" name="Oval 1"/>
              <p:cNvSpPr/>
              <p:nvPr/>
            </p:nvSpPr>
            <p:spPr>
              <a:xfrm rot="1775092">
                <a:off x="823947" y="2233058"/>
                <a:ext cx="1560923" cy="1363928"/>
              </a:xfrm>
              <a:custGeom>
                <a:avLst/>
                <a:gdLst>
                  <a:gd name="connsiteX0" fmla="*/ 0 w 4555067"/>
                  <a:gd name="connsiteY0" fmla="*/ 2006600 h 4013200"/>
                  <a:gd name="connsiteX1" fmla="*/ 2277534 w 4555067"/>
                  <a:gd name="connsiteY1" fmla="*/ 0 h 4013200"/>
                  <a:gd name="connsiteX2" fmla="*/ 4555068 w 4555067"/>
                  <a:gd name="connsiteY2" fmla="*/ 2006600 h 4013200"/>
                  <a:gd name="connsiteX3" fmla="*/ 2277534 w 4555067"/>
                  <a:gd name="connsiteY3" fmla="*/ 4013200 h 4013200"/>
                  <a:gd name="connsiteX4" fmla="*/ 0 w 4555067"/>
                  <a:gd name="connsiteY4" fmla="*/ 2006600 h 4013200"/>
                  <a:gd name="connsiteX0" fmla="*/ 0 w 4555068"/>
                  <a:gd name="connsiteY0" fmla="*/ 2050330 h 4056930"/>
                  <a:gd name="connsiteX1" fmla="*/ 2277534 w 4555068"/>
                  <a:gd name="connsiteY1" fmla="*/ 43730 h 4056930"/>
                  <a:gd name="connsiteX2" fmla="*/ 4555068 w 4555068"/>
                  <a:gd name="connsiteY2" fmla="*/ 2050330 h 4056930"/>
                  <a:gd name="connsiteX3" fmla="*/ 2277534 w 4555068"/>
                  <a:gd name="connsiteY3" fmla="*/ 4056930 h 4056930"/>
                  <a:gd name="connsiteX4" fmla="*/ 0 w 4555068"/>
                  <a:gd name="connsiteY4" fmla="*/ 2050330 h 4056930"/>
                  <a:gd name="connsiteX0" fmla="*/ 0 w 4555068"/>
                  <a:gd name="connsiteY0" fmla="*/ 2050330 h 4100660"/>
                  <a:gd name="connsiteX1" fmla="*/ 2277534 w 4555068"/>
                  <a:gd name="connsiteY1" fmla="*/ 43730 h 4100660"/>
                  <a:gd name="connsiteX2" fmla="*/ 4555068 w 4555068"/>
                  <a:gd name="connsiteY2" fmla="*/ 2050330 h 4100660"/>
                  <a:gd name="connsiteX3" fmla="*/ 2277534 w 4555068"/>
                  <a:gd name="connsiteY3" fmla="*/ 4056930 h 4100660"/>
                  <a:gd name="connsiteX4" fmla="*/ 0 w 4555068"/>
                  <a:gd name="connsiteY4" fmla="*/ 2050330 h 4100660"/>
                  <a:gd name="connsiteX0" fmla="*/ 37531 w 4592599"/>
                  <a:gd name="connsiteY0" fmla="*/ 2050330 h 4018664"/>
                  <a:gd name="connsiteX1" fmla="*/ 2315065 w 4592599"/>
                  <a:gd name="connsiteY1" fmla="*/ 43730 h 4018664"/>
                  <a:gd name="connsiteX2" fmla="*/ 4592599 w 4592599"/>
                  <a:gd name="connsiteY2" fmla="*/ 2050330 h 4018664"/>
                  <a:gd name="connsiteX3" fmla="*/ 1671598 w 4592599"/>
                  <a:gd name="connsiteY3" fmla="*/ 3972264 h 4018664"/>
                  <a:gd name="connsiteX4" fmla="*/ 37531 w 4592599"/>
                  <a:gd name="connsiteY4" fmla="*/ 2050330 h 4018664"/>
                  <a:gd name="connsiteX0" fmla="*/ 44016 w 4599084"/>
                  <a:gd name="connsiteY0" fmla="*/ 2050330 h 4018664"/>
                  <a:gd name="connsiteX1" fmla="*/ 2321550 w 4599084"/>
                  <a:gd name="connsiteY1" fmla="*/ 43730 h 4018664"/>
                  <a:gd name="connsiteX2" fmla="*/ 4599084 w 4599084"/>
                  <a:gd name="connsiteY2" fmla="*/ 2050330 h 4018664"/>
                  <a:gd name="connsiteX3" fmla="*/ 1678083 w 4599084"/>
                  <a:gd name="connsiteY3" fmla="*/ 3972264 h 4018664"/>
                  <a:gd name="connsiteX4" fmla="*/ 44016 w 4599084"/>
                  <a:gd name="connsiteY4" fmla="*/ 2050330 h 401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9084" h="4018664">
                    <a:moveTo>
                      <a:pt x="44016" y="2050330"/>
                    </a:moveTo>
                    <a:cubicBezTo>
                      <a:pt x="168194" y="1175441"/>
                      <a:pt x="928237" y="331597"/>
                      <a:pt x="2321550" y="43730"/>
                    </a:cubicBezTo>
                    <a:cubicBezTo>
                      <a:pt x="3714863" y="-244137"/>
                      <a:pt x="4599084" y="942115"/>
                      <a:pt x="4599084" y="2050330"/>
                    </a:cubicBezTo>
                    <a:cubicBezTo>
                      <a:pt x="4599084" y="3158545"/>
                      <a:pt x="3410063" y="4260131"/>
                      <a:pt x="1678083" y="3972264"/>
                    </a:cubicBezTo>
                    <a:cubicBezTo>
                      <a:pt x="-53897" y="3684397"/>
                      <a:pt x="-80162" y="2925219"/>
                      <a:pt x="44016" y="2050330"/>
                    </a:cubicBezTo>
                    <a:close/>
                  </a:path>
                </a:pathLst>
              </a:custGeom>
              <a:solidFill>
                <a:srgbClr val="2A9B1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mbria" panose="02040503050406030204" pitchFamily="18" charset="0"/>
                  <a:ea typeface="ＭＳ Ｐゴシック" pitchFamily="34" charset="-128"/>
                </a:endParaRPr>
              </a:p>
            </p:txBody>
          </p:sp>
          <p:sp>
            <p:nvSpPr>
              <p:cNvPr id="22" name="Oval 21"/>
              <p:cNvSpPr/>
              <p:nvPr/>
            </p:nvSpPr>
            <p:spPr>
              <a:xfrm rot="1775092">
                <a:off x="866821" y="2337854"/>
                <a:ext cx="1448180" cy="1217850"/>
              </a:xfrm>
              <a:prstGeom prst="ellips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Cambria" panose="02040503050406030204" pitchFamily="18" charset="0"/>
                  <a:ea typeface="ＭＳ Ｐゴシック" pitchFamily="34" charset="-128"/>
                </a:endParaRPr>
              </a:p>
            </p:txBody>
          </p:sp>
        </p:grpSp>
        <p:sp>
          <p:nvSpPr>
            <p:cNvPr id="17" name="TextBox 118"/>
            <p:cNvSpPr txBox="1">
              <a:spLocks noChangeArrowheads="1"/>
            </p:cNvSpPr>
            <p:nvPr/>
          </p:nvSpPr>
          <p:spPr bwMode="auto">
            <a:xfrm>
              <a:off x="2608745" y="2507982"/>
              <a:ext cx="174342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bIns="45720">
              <a:spAutoFit/>
            </a:bodyPr>
            <a:lstStyle>
              <a:defPPr>
                <a:defRPr lang="en-US"/>
              </a:defPPr>
              <a:lvl1pPr algn="ctr">
                <a:defRPr sz="1600" b="1">
                  <a:latin typeface="Cambria" panose="02040503050406030204" pitchFamily="18" charset="0"/>
                  <a:ea typeface="ＭＳ Ｐゴシック" pitchFamily="34" charset="-128"/>
                </a:defRPr>
              </a:lvl1pPr>
              <a:lvl2pPr marL="742950" indent="-285750" eaLnBrk="0" hangingPunct="0">
                <a:defRPr>
                  <a:latin typeface="Arial" charset="0"/>
                  <a:ea typeface="ＭＳ Ｐゴシック" pitchFamily="34" charset="-128"/>
                </a:defRPr>
              </a:lvl2pPr>
              <a:lvl3pPr marL="1143000" indent="-228600" eaLnBrk="0" hangingPunct="0">
                <a:defRPr>
                  <a:latin typeface="Arial" charset="0"/>
                  <a:ea typeface="ＭＳ Ｐゴシック" pitchFamily="34" charset="-128"/>
                </a:defRPr>
              </a:lvl3pPr>
              <a:lvl4pPr marL="1600200" indent="-228600" eaLnBrk="0" hangingPunct="0">
                <a:defRPr>
                  <a:latin typeface="Arial" charset="0"/>
                  <a:ea typeface="ＭＳ Ｐゴシック" pitchFamily="34" charset="-128"/>
                </a:defRPr>
              </a:lvl4pPr>
              <a:lvl5pPr marL="2057400" indent="-228600" eaLnBrk="0" hangingPunct="0">
                <a:defRPr>
                  <a:latin typeface="Arial" charset="0"/>
                  <a:ea typeface="ＭＳ Ｐゴシック" pitchFamily="34" charset="-128"/>
                </a:defRPr>
              </a:lvl5pPr>
              <a:lvl6pPr marL="2514600" indent="-228600" defTabSz="457200" eaLnBrk="0" fontAlgn="base" hangingPunct="0">
                <a:spcBef>
                  <a:spcPct val="0"/>
                </a:spcBef>
                <a:spcAft>
                  <a:spcPct val="0"/>
                </a:spcAft>
                <a:defRPr>
                  <a:latin typeface="Arial" charset="0"/>
                  <a:ea typeface="ＭＳ Ｐゴシック" pitchFamily="34" charset="-128"/>
                </a:defRPr>
              </a:lvl6pPr>
              <a:lvl7pPr marL="2971800" indent="-228600" defTabSz="457200" eaLnBrk="0" fontAlgn="base" hangingPunct="0">
                <a:spcBef>
                  <a:spcPct val="0"/>
                </a:spcBef>
                <a:spcAft>
                  <a:spcPct val="0"/>
                </a:spcAft>
                <a:defRPr>
                  <a:latin typeface="Arial" charset="0"/>
                  <a:ea typeface="ＭＳ Ｐゴシック" pitchFamily="34" charset="-128"/>
                </a:defRPr>
              </a:lvl7pPr>
              <a:lvl8pPr marL="3429000" indent="-228600" defTabSz="457200" eaLnBrk="0" fontAlgn="base" hangingPunct="0">
                <a:spcBef>
                  <a:spcPct val="0"/>
                </a:spcBef>
                <a:spcAft>
                  <a:spcPct val="0"/>
                </a:spcAft>
                <a:defRPr>
                  <a:latin typeface="Arial" charset="0"/>
                  <a:ea typeface="ＭＳ Ｐゴシック" pitchFamily="34" charset="-128"/>
                </a:defRPr>
              </a:lvl8pPr>
              <a:lvl9pPr marL="3886200" indent="-228600" defTabSz="457200" eaLnBrk="0" fontAlgn="base" hangingPunct="0">
                <a:spcBef>
                  <a:spcPct val="0"/>
                </a:spcBef>
                <a:spcAft>
                  <a:spcPct val="0"/>
                </a:spcAft>
                <a:defRPr>
                  <a:latin typeface="Arial" charset="0"/>
                  <a:ea typeface="ＭＳ Ｐゴシック" pitchFamily="34" charset="-128"/>
                </a:defRPr>
              </a:lvl9pPr>
            </a:lstStyle>
            <a:p>
              <a:r>
                <a:rPr lang="en-US" dirty="0"/>
                <a:t> JPAS Investigation Status / Assistance</a:t>
              </a:r>
            </a:p>
          </p:txBody>
        </p:sp>
        <p:grpSp>
          <p:nvGrpSpPr>
            <p:cNvPr id="18" name="Group 61"/>
            <p:cNvGrpSpPr>
              <a:grpSpLocks/>
            </p:cNvGrpSpPr>
            <p:nvPr/>
          </p:nvGrpSpPr>
          <p:grpSpPr bwMode="auto">
            <a:xfrm>
              <a:off x="2808589" y="2430677"/>
              <a:ext cx="268110" cy="268110"/>
              <a:chOff x="-390755" y="2070095"/>
              <a:chExt cx="831687" cy="831471"/>
            </a:xfrm>
          </p:grpSpPr>
          <p:sp>
            <p:nvSpPr>
              <p:cNvPr id="19" name="Oval 18"/>
              <p:cNvSpPr/>
              <p:nvPr/>
            </p:nvSpPr>
            <p:spPr bwMode="auto">
              <a:xfrm>
                <a:off x="-390755" y="2070095"/>
                <a:ext cx="831687" cy="831471"/>
              </a:xfrm>
              <a:prstGeom prst="ellipse">
                <a:avLst/>
              </a:prstGeom>
              <a:solidFill>
                <a:srgbClr val="2A9B1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500" b="1" dirty="0">
                    <a:latin typeface="Cambria" panose="02040503050406030204" pitchFamily="18" charset="0"/>
                  </a:rPr>
                  <a:t>2</a:t>
                </a:r>
              </a:p>
            </p:txBody>
          </p:sp>
          <p:sp>
            <p:nvSpPr>
              <p:cNvPr id="20" name="Oval 19"/>
              <p:cNvSpPr>
                <a:spLocks noChangeArrowheads="1"/>
              </p:cNvSpPr>
              <p:nvPr/>
            </p:nvSpPr>
            <p:spPr bwMode="auto">
              <a:xfrm>
                <a:off x="-307586" y="2073876"/>
                <a:ext cx="672910" cy="540455"/>
              </a:xfrm>
              <a:prstGeom prst="ellipse">
                <a:avLst/>
              </a:prstGeom>
              <a:gradFill rotWithShape="1">
                <a:gsLst>
                  <a:gs pos="0">
                    <a:srgbClr val="FFFFFF">
                      <a:alpha val="40999"/>
                    </a:srgbClr>
                  </a:gs>
                  <a:gs pos="8000">
                    <a:srgbClr val="FFFFFF">
                      <a:alpha val="37719"/>
                    </a:srgbClr>
                  </a:gs>
                  <a:gs pos="100000">
                    <a:srgbClr val="000000">
                      <a:alpha val="0"/>
                    </a:srgbClr>
                  </a:gs>
                </a:gsLst>
                <a:path path="shape">
                  <a:fillToRect l="50000" t="50000" r="50000" b="50000"/>
                </a:path>
              </a:gradFill>
              <a:ln>
                <a:noFill/>
              </a:ln>
              <a:effectLst>
                <a:outerShdw blurRad="304800" dist="12700" dir="5400000" algn="tl" rotWithShape="0">
                  <a:schemeClr val="bg1"/>
                </a:outerShdw>
              </a:effectLst>
              <a:extLst/>
            </p:spPr>
            <p:txBody>
              <a:bodyPr anchor="ctr"/>
              <a:lstStyle/>
              <a:p>
                <a:pPr algn="ctr"/>
                <a:endParaRPr lang="en-US" sz="1500" b="1">
                  <a:solidFill>
                    <a:srgbClr val="FFFFFF"/>
                  </a:solidFill>
                  <a:effectLst>
                    <a:outerShdw blurRad="38100" dist="38100" dir="2700000" algn="tl">
                      <a:srgbClr val="C0C0C0"/>
                    </a:outerShdw>
                  </a:effectLst>
                  <a:latin typeface="Cambria" panose="02040503050406030204" pitchFamily="18" charset="0"/>
                </a:endParaRPr>
              </a:p>
            </p:txBody>
          </p:sp>
        </p:grpSp>
      </p:grpSp>
      <p:grpSp>
        <p:nvGrpSpPr>
          <p:cNvPr id="23" name="Group 22"/>
          <p:cNvGrpSpPr/>
          <p:nvPr/>
        </p:nvGrpSpPr>
        <p:grpSpPr>
          <a:xfrm>
            <a:off x="4648858" y="1479285"/>
            <a:ext cx="1753939" cy="2049934"/>
            <a:chOff x="4723686" y="2391550"/>
            <a:chExt cx="1753939" cy="2049934"/>
          </a:xfrm>
        </p:grpSpPr>
        <p:sp>
          <p:nvSpPr>
            <p:cNvPr id="24" name="Right Arrow 23"/>
            <p:cNvSpPr/>
            <p:nvPr/>
          </p:nvSpPr>
          <p:spPr>
            <a:xfrm rot="5400000">
              <a:off x="5185571" y="3828487"/>
              <a:ext cx="810423" cy="415571"/>
            </a:xfrm>
            <a:prstGeom prst="rightArrow">
              <a:avLst>
                <a:gd name="adj1" fmla="val 50000"/>
                <a:gd name="adj2" fmla="val 75000"/>
              </a:avLst>
            </a:prstGeom>
            <a:gradFill flip="none" rotWithShape="1">
              <a:gsLst>
                <a:gs pos="0">
                  <a:srgbClr val="F0B71F">
                    <a:lumMod val="82000"/>
                  </a:srgbClr>
                </a:gs>
                <a:gs pos="100000">
                  <a:srgbClr val="F0B71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Cambria" panose="02040503050406030204" pitchFamily="18" charset="0"/>
                <a:ea typeface="ＭＳ Ｐゴシック" pitchFamily="34" charset="-128"/>
              </a:endParaRPr>
            </a:p>
          </p:txBody>
        </p:sp>
        <p:grpSp>
          <p:nvGrpSpPr>
            <p:cNvPr id="25" name="Group 2055"/>
            <p:cNvGrpSpPr>
              <a:grpSpLocks/>
            </p:cNvGrpSpPr>
            <p:nvPr/>
          </p:nvGrpSpPr>
          <p:grpSpPr bwMode="auto">
            <a:xfrm>
              <a:off x="4723686" y="2391550"/>
              <a:ext cx="1753939" cy="1394976"/>
              <a:chOff x="766427" y="3678931"/>
              <a:chExt cx="1560923" cy="1363929"/>
            </a:xfrm>
          </p:grpSpPr>
          <p:sp>
            <p:nvSpPr>
              <p:cNvPr id="30" name="Oval 1"/>
              <p:cNvSpPr/>
              <p:nvPr/>
            </p:nvSpPr>
            <p:spPr>
              <a:xfrm rot="592049">
                <a:off x="766427" y="3678931"/>
                <a:ext cx="1560923" cy="1363929"/>
              </a:xfrm>
              <a:custGeom>
                <a:avLst/>
                <a:gdLst>
                  <a:gd name="connsiteX0" fmla="*/ 0 w 4555067"/>
                  <a:gd name="connsiteY0" fmla="*/ 2006600 h 4013200"/>
                  <a:gd name="connsiteX1" fmla="*/ 2277534 w 4555067"/>
                  <a:gd name="connsiteY1" fmla="*/ 0 h 4013200"/>
                  <a:gd name="connsiteX2" fmla="*/ 4555068 w 4555067"/>
                  <a:gd name="connsiteY2" fmla="*/ 2006600 h 4013200"/>
                  <a:gd name="connsiteX3" fmla="*/ 2277534 w 4555067"/>
                  <a:gd name="connsiteY3" fmla="*/ 4013200 h 4013200"/>
                  <a:gd name="connsiteX4" fmla="*/ 0 w 4555067"/>
                  <a:gd name="connsiteY4" fmla="*/ 2006600 h 4013200"/>
                  <a:gd name="connsiteX0" fmla="*/ 0 w 4555068"/>
                  <a:gd name="connsiteY0" fmla="*/ 2050330 h 4056930"/>
                  <a:gd name="connsiteX1" fmla="*/ 2277534 w 4555068"/>
                  <a:gd name="connsiteY1" fmla="*/ 43730 h 4056930"/>
                  <a:gd name="connsiteX2" fmla="*/ 4555068 w 4555068"/>
                  <a:gd name="connsiteY2" fmla="*/ 2050330 h 4056930"/>
                  <a:gd name="connsiteX3" fmla="*/ 2277534 w 4555068"/>
                  <a:gd name="connsiteY3" fmla="*/ 4056930 h 4056930"/>
                  <a:gd name="connsiteX4" fmla="*/ 0 w 4555068"/>
                  <a:gd name="connsiteY4" fmla="*/ 2050330 h 4056930"/>
                  <a:gd name="connsiteX0" fmla="*/ 0 w 4555068"/>
                  <a:gd name="connsiteY0" fmla="*/ 2050330 h 4100660"/>
                  <a:gd name="connsiteX1" fmla="*/ 2277534 w 4555068"/>
                  <a:gd name="connsiteY1" fmla="*/ 43730 h 4100660"/>
                  <a:gd name="connsiteX2" fmla="*/ 4555068 w 4555068"/>
                  <a:gd name="connsiteY2" fmla="*/ 2050330 h 4100660"/>
                  <a:gd name="connsiteX3" fmla="*/ 2277534 w 4555068"/>
                  <a:gd name="connsiteY3" fmla="*/ 4056930 h 4100660"/>
                  <a:gd name="connsiteX4" fmla="*/ 0 w 4555068"/>
                  <a:gd name="connsiteY4" fmla="*/ 2050330 h 4100660"/>
                  <a:gd name="connsiteX0" fmla="*/ 37531 w 4592599"/>
                  <a:gd name="connsiteY0" fmla="*/ 2050330 h 4018664"/>
                  <a:gd name="connsiteX1" fmla="*/ 2315065 w 4592599"/>
                  <a:gd name="connsiteY1" fmla="*/ 43730 h 4018664"/>
                  <a:gd name="connsiteX2" fmla="*/ 4592599 w 4592599"/>
                  <a:gd name="connsiteY2" fmla="*/ 2050330 h 4018664"/>
                  <a:gd name="connsiteX3" fmla="*/ 1671598 w 4592599"/>
                  <a:gd name="connsiteY3" fmla="*/ 3972264 h 4018664"/>
                  <a:gd name="connsiteX4" fmla="*/ 37531 w 4592599"/>
                  <a:gd name="connsiteY4" fmla="*/ 2050330 h 4018664"/>
                  <a:gd name="connsiteX0" fmla="*/ 44016 w 4599084"/>
                  <a:gd name="connsiteY0" fmla="*/ 2050330 h 4018664"/>
                  <a:gd name="connsiteX1" fmla="*/ 2321550 w 4599084"/>
                  <a:gd name="connsiteY1" fmla="*/ 43730 h 4018664"/>
                  <a:gd name="connsiteX2" fmla="*/ 4599084 w 4599084"/>
                  <a:gd name="connsiteY2" fmla="*/ 2050330 h 4018664"/>
                  <a:gd name="connsiteX3" fmla="*/ 1678083 w 4599084"/>
                  <a:gd name="connsiteY3" fmla="*/ 3972264 h 4018664"/>
                  <a:gd name="connsiteX4" fmla="*/ 44016 w 4599084"/>
                  <a:gd name="connsiteY4" fmla="*/ 2050330 h 401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9084" h="4018664">
                    <a:moveTo>
                      <a:pt x="44016" y="2050330"/>
                    </a:moveTo>
                    <a:cubicBezTo>
                      <a:pt x="168194" y="1175441"/>
                      <a:pt x="928237" y="331597"/>
                      <a:pt x="2321550" y="43730"/>
                    </a:cubicBezTo>
                    <a:cubicBezTo>
                      <a:pt x="3714863" y="-244137"/>
                      <a:pt x="4599084" y="942115"/>
                      <a:pt x="4599084" y="2050330"/>
                    </a:cubicBezTo>
                    <a:cubicBezTo>
                      <a:pt x="4599084" y="3158545"/>
                      <a:pt x="3410063" y="4260131"/>
                      <a:pt x="1678083" y="3972264"/>
                    </a:cubicBezTo>
                    <a:cubicBezTo>
                      <a:pt x="-53897" y="3684397"/>
                      <a:pt x="-80162" y="2925219"/>
                      <a:pt x="44016" y="2050330"/>
                    </a:cubicBezTo>
                    <a:close/>
                  </a:path>
                </a:pathLst>
              </a:custGeom>
              <a:solidFill>
                <a:srgbClr val="F0B71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mbria" panose="02040503050406030204" pitchFamily="18" charset="0"/>
                  <a:ea typeface="ＭＳ Ｐゴシック" pitchFamily="34" charset="-128"/>
                </a:endParaRPr>
              </a:p>
            </p:txBody>
          </p:sp>
          <p:sp>
            <p:nvSpPr>
              <p:cNvPr id="31" name="Oval 30"/>
              <p:cNvSpPr/>
              <p:nvPr/>
            </p:nvSpPr>
            <p:spPr>
              <a:xfrm rot="592049">
                <a:off x="822005" y="3786777"/>
                <a:ext cx="1448180" cy="1218020"/>
              </a:xfrm>
              <a:prstGeom prst="ellips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Cambria" panose="02040503050406030204" pitchFamily="18" charset="0"/>
                  <a:ea typeface="ＭＳ Ｐゴシック" pitchFamily="34" charset="-128"/>
                </a:endParaRPr>
              </a:p>
            </p:txBody>
          </p:sp>
        </p:grpSp>
        <p:sp>
          <p:nvSpPr>
            <p:cNvPr id="26" name="TextBox 119"/>
            <p:cNvSpPr txBox="1">
              <a:spLocks noChangeArrowheads="1"/>
            </p:cNvSpPr>
            <p:nvPr/>
          </p:nvSpPr>
          <p:spPr bwMode="auto">
            <a:xfrm>
              <a:off x="4793535" y="2818348"/>
              <a:ext cx="163829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bIns="45720">
              <a:spAutoFit/>
            </a:bodyPr>
            <a:lstStyle>
              <a:defPPr>
                <a:defRPr lang="en-US"/>
              </a:defPPr>
              <a:lvl1pPr algn="ctr">
                <a:defRPr sz="1600" b="1">
                  <a:latin typeface="Cambria" panose="02040503050406030204" pitchFamily="18" charset="0"/>
                  <a:ea typeface="ＭＳ Ｐゴシック" pitchFamily="34" charset="-128"/>
                </a:defRPr>
              </a:lvl1pPr>
              <a:lvl2pPr marL="742950" indent="-285750" eaLnBrk="0" hangingPunct="0">
                <a:defRPr>
                  <a:latin typeface="Arial" charset="0"/>
                  <a:ea typeface="ＭＳ Ｐゴシック" pitchFamily="34" charset="-128"/>
                </a:defRPr>
              </a:lvl2pPr>
              <a:lvl3pPr marL="1143000" indent="-228600" eaLnBrk="0" hangingPunct="0">
                <a:defRPr>
                  <a:latin typeface="Arial" charset="0"/>
                  <a:ea typeface="ＭＳ Ｐゴシック" pitchFamily="34" charset="-128"/>
                </a:defRPr>
              </a:lvl3pPr>
              <a:lvl4pPr marL="1600200" indent="-228600" eaLnBrk="0" hangingPunct="0">
                <a:defRPr>
                  <a:latin typeface="Arial" charset="0"/>
                  <a:ea typeface="ＭＳ Ｐゴシック" pitchFamily="34" charset="-128"/>
                </a:defRPr>
              </a:lvl4pPr>
              <a:lvl5pPr marL="2057400" indent="-228600" eaLnBrk="0" hangingPunct="0">
                <a:defRPr>
                  <a:latin typeface="Arial" charset="0"/>
                  <a:ea typeface="ＭＳ Ｐゴシック" pitchFamily="34" charset="-128"/>
                </a:defRPr>
              </a:lvl5pPr>
              <a:lvl6pPr marL="2514600" indent="-228600" defTabSz="457200" eaLnBrk="0" fontAlgn="base" hangingPunct="0">
                <a:spcBef>
                  <a:spcPct val="0"/>
                </a:spcBef>
                <a:spcAft>
                  <a:spcPct val="0"/>
                </a:spcAft>
                <a:defRPr>
                  <a:latin typeface="Arial" charset="0"/>
                  <a:ea typeface="ＭＳ Ｐゴシック" pitchFamily="34" charset="-128"/>
                </a:defRPr>
              </a:lvl6pPr>
              <a:lvl7pPr marL="2971800" indent="-228600" defTabSz="457200" eaLnBrk="0" fontAlgn="base" hangingPunct="0">
                <a:spcBef>
                  <a:spcPct val="0"/>
                </a:spcBef>
                <a:spcAft>
                  <a:spcPct val="0"/>
                </a:spcAft>
                <a:defRPr>
                  <a:latin typeface="Arial" charset="0"/>
                  <a:ea typeface="ＭＳ Ｐゴシック" pitchFamily="34" charset="-128"/>
                </a:defRPr>
              </a:lvl7pPr>
              <a:lvl8pPr marL="3429000" indent="-228600" defTabSz="457200" eaLnBrk="0" fontAlgn="base" hangingPunct="0">
                <a:spcBef>
                  <a:spcPct val="0"/>
                </a:spcBef>
                <a:spcAft>
                  <a:spcPct val="0"/>
                </a:spcAft>
                <a:defRPr>
                  <a:latin typeface="Arial" charset="0"/>
                  <a:ea typeface="ＭＳ Ｐゴシック" pitchFamily="34" charset="-128"/>
                </a:defRPr>
              </a:lvl8pPr>
              <a:lvl9pPr marL="3886200" indent="-228600" defTabSz="457200" eaLnBrk="0" fontAlgn="base" hangingPunct="0">
                <a:spcBef>
                  <a:spcPct val="0"/>
                </a:spcBef>
                <a:spcAft>
                  <a:spcPct val="0"/>
                </a:spcAft>
                <a:defRPr>
                  <a:latin typeface="Arial" charset="0"/>
                  <a:ea typeface="ＭＳ Ｐゴシック" pitchFamily="34" charset="-128"/>
                </a:defRPr>
              </a:lvl9pPr>
            </a:lstStyle>
            <a:p>
              <a:r>
                <a:rPr lang="en-US" dirty="0"/>
                <a:t>JPAS Account Setup</a:t>
              </a:r>
            </a:p>
          </p:txBody>
        </p:sp>
        <p:grpSp>
          <p:nvGrpSpPr>
            <p:cNvPr id="27" name="Group 61"/>
            <p:cNvGrpSpPr>
              <a:grpSpLocks/>
            </p:cNvGrpSpPr>
            <p:nvPr/>
          </p:nvGrpSpPr>
          <p:grpSpPr bwMode="auto">
            <a:xfrm>
              <a:off x="4946459" y="2460052"/>
              <a:ext cx="268110" cy="268110"/>
              <a:chOff x="-390755" y="2070095"/>
              <a:chExt cx="831687" cy="831471"/>
            </a:xfrm>
          </p:grpSpPr>
          <p:sp>
            <p:nvSpPr>
              <p:cNvPr id="28" name="Oval 27"/>
              <p:cNvSpPr/>
              <p:nvPr/>
            </p:nvSpPr>
            <p:spPr bwMode="auto">
              <a:xfrm>
                <a:off x="-390755" y="2070095"/>
                <a:ext cx="831687" cy="831471"/>
              </a:xfrm>
              <a:prstGeom prst="ellipse">
                <a:avLst/>
              </a:prstGeom>
              <a:solidFill>
                <a:srgbClr val="F0B71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500" b="1" dirty="0">
                    <a:latin typeface="Cambria" panose="02040503050406030204" pitchFamily="18" charset="0"/>
                  </a:rPr>
                  <a:t>3</a:t>
                </a:r>
              </a:p>
            </p:txBody>
          </p:sp>
          <p:sp>
            <p:nvSpPr>
              <p:cNvPr id="29" name="Oval 28"/>
              <p:cNvSpPr>
                <a:spLocks noChangeArrowheads="1"/>
              </p:cNvSpPr>
              <p:nvPr/>
            </p:nvSpPr>
            <p:spPr bwMode="auto">
              <a:xfrm>
                <a:off x="-307586" y="2073873"/>
                <a:ext cx="672910" cy="540457"/>
              </a:xfrm>
              <a:prstGeom prst="ellipse">
                <a:avLst/>
              </a:prstGeom>
              <a:gradFill rotWithShape="1">
                <a:gsLst>
                  <a:gs pos="0">
                    <a:srgbClr val="FFFFFF">
                      <a:alpha val="40999"/>
                    </a:srgbClr>
                  </a:gs>
                  <a:gs pos="8000">
                    <a:srgbClr val="FFFFFF">
                      <a:alpha val="37719"/>
                    </a:srgbClr>
                  </a:gs>
                  <a:gs pos="100000">
                    <a:srgbClr val="000000">
                      <a:alpha val="0"/>
                    </a:srgbClr>
                  </a:gs>
                </a:gsLst>
                <a:path path="shape">
                  <a:fillToRect l="50000" t="50000" r="50000" b="50000"/>
                </a:path>
              </a:gradFill>
              <a:ln>
                <a:noFill/>
              </a:ln>
              <a:effectLst>
                <a:outerShdw blurRad="304800" dist="12700" dir="5400000" algn="tl" rotWithShape="0">
                  <a:schemeClr val="bg1"/>
                </a:outerShdw>
              </a:effectLst>
              <a:extLst/>
            </p:spPr>
            <p:txBody>
              <a:bodyPr anchor="ctr"/>
              <a:lstStyle/>
              <a:p>
                <a:pPr algn="ctr"/>
                <a:endParaRPr lang="en-US" sz="1500" b="1">
                  <a:solidFill>
                    <a:srgbClr val="FFFFFF"/>
                  </a:solidFill>
                  <a:effectLst>
                    <a:outerShdw blurRad="38100" dist="38100" dir="2700000" algn="tl">
                      <a:srgbClr val="C0C0C0"/>
                    </a:outerShdw>
                  </a:effectLst>
                  <a:latin typeface="Cambria" panose="02040503050406030204" pitchFamily="18" charset="0"/>
                </a:endParaRPr>
              </a:p>
            </p:txBody>
          </p:sp>
        </p:grpSp>
      </p:grpSp>
      <p:grpSp>
        <p:nvGrpSpPr>
          <p:cNvPr id="32" name="Group 31"/>
          <p:cNvGrpSpPr/>
          <p:nvPr/>
        </p:nvGrpSpPr>
        <p:grpSpPr>
          <a:xfrm>
            <a:off x="6773724" y="1447800"/>
            <a:ext cx="1753939" cy="2081419"/>
            <a:chOff x="6848552" y="2360065"/>
            <a:chExt cx="1753939" cy="2081419"/>
          </a:xfrm>
        </p:grpSpPr>
        <p:sp>
          <p:nvSpPr>
            <p:cNvPr id="33" name="Right Arrow 32"/>
            <p:cNvSpPr/>
            <p:nvPr/>
          </p:nvSpPr>
          <p:spPr>
            <a:xfrm rot="5400000">
              <a:off x="7310437" y="3827878"/>
              <a:ext cx="810423" cy="416789"/>
            </a:xfrm>
            <a:prstGeom prst="rightArrow">
              <a:avLst>
                <a:gd name="adj1" fmla="val 50000"/>
                <a:gd name="adj2" fmla="val 75000"/>
              </a:avLst>
            </a:prstGeom>
            <a:gradFill flip="none" rotWithShape="1">
              <a:gsLst>
                <a:gs pos="0">
                  <a:srgbClr val="CE202A">
                    <a:lumMod val="79000"/>
                  </a:srgbClr>
                </a:gs>
                <a:gs pos="100000">
                  <a:srgbClr val="CE202A"/>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Cambria" panose="02040503050406030204" pitchFamily="18" charset="0"/>
                <a:ea typeface="ＭＳ Ｐゴシック" pitchFamily="34" charset="-128"/>
              </a:endParaRPr>
            </a:p>
          </p:txBody>
        </p:sp>
        <p:grpSp>
          <p:nvGrpSpPr>
            <p:cNvPr id="34" name="Group 2056"/>
            <p:cNvGrpSpPr>
              <a:grpSpLocks/>
            </p:cNvGrpSpPr>
            <p:nvPr/>
          </p:nvGrpSpPr>
          <p:grpSpPr bwMode="auto">
            <a:xfrm>
              <a:off x="6848552" y="2360065"/>
              <a:ext cx="1753939" cy="1393355"/>
              <a:chOff x="766427" y="5063646"/>
              <a:chExt cx="1560923" cy="1363929"/>
            </a:xfrm>
          </p:grpSpPr>
          <p:sp>
            <p:nvSpPr>
              <p:cNvPr id="39" name="Oval 1"/>
              <p:cNvSpPr/>
              <p:nvPr/>
            </p:nvSpPr>
            <p:spPr>
              <a:xfrm rot="1788285">
                <a:off x="766427" y="5063646"/>
                <a:ext cx="1560923" cy="1363929"/>
              </a:xfrm>
              <a:custGeom>
                <a:avLst/>
                <a:gdLst>
                  <a:gd name="connsiteX0" fmla="*/ 0 w 4555067"/>
                  <a:gd name="connsiteY0" fmla="*/ 2006600 h 4013200"/>
                  <a:gd name="connsiteX1" fmla="*/ 2277534 w 4555067"/>
                  <a:gd name="connsiteY1" fmla="*/ 0 h 4013200"/>
                  <a:gd name="connsiteX2" fmla="*/ 4555068 w 4555067"/>
                  <a:gd name="connsiteY2" fmla="*/ 2006600 h 4013200"/>
                  <a:gd name="connsiteX3" fmla="*/ 2277534 w 4555067"/>
                  <a:gd name="connsiteY3" fmla="*/ 4013200 h 4013200"/>
                  <a:gd name="connsiteX4" fmla="*/ 0 w 4555067"/>
                  <a:gd name="connsiteY4" fmla="*/ 2006600 h 4013200"/>
                  <a:gd name="connsiteX0" fmla="*/ 0 w 4555068"/>
                  <a:gd name="connsiteY0" fmla="*/ 2050330 h 4056930"/>
                  <a:gd name="connsiteX1" fmla="*/ 2277534 w 4555068"/>
                  <a:gd name="connsiteY1" fmla="*/ 43730 h 4056930"/>
                  <a:gd name="connsiteX2" fmla="*/ 4555068 w 4555068"/>
                  <a:gd name="connsiteY2" fmla="*/ 2050330 h 4056930"/>
                  <a:gd name="connsiteX3" fmla="*/ 2277534 w 4555068"/>
                  <a:gd name="connsiteY3" fmla="*/ 4056930 h 4056930"/>
                  <a:gd name="connsiteX4" fmla="*/ 0 w 4555068"/>
                  <a:gd name="connsiteY4" fmla="*/ 2050330 h 4056930"/>
                  <a:gd name="connsiteX0" fmla="*/ 0 w 4555068"/>
                  <a:gd name="connsiteY0" fmla="*/ 2050330 h 4100660"/>
                  <a:gd name="connsiteX1" fmla="*/ 2277534 w 4555068"/>
                  <a:gd name="connsiteY1" fmla="*/ 43730 h 4100660"/>
                  <a:gd name="connsiteX2" fmla="*/ 4555068 w 4555068"/>
                  <a:gd name="connsiteY2" fmla="*/ 2050330 h 4100660"/>
                  <a:gd name="connsiteX3" fmla="*/ 2277534 w 4555068"/>
                  <a:gd name="connsiteY3" fmla="*/ 4056930 h 4100660"/>
                  <a:gd name="connsiteX4" fmla="*/ 0 w 4555068"/>
                  <a:gd name="connsiteY4" fmla="*/ 2050330 h 4100660"/>
                  <a:gd name="connsiteX0" fmla="*/ 37531 w 4592599"/>
                  <a:gd name="connsiteY0" fmla="*/ 2050330 h 4018664"/>
                  <a:gd name="connsiteX1" fmla="*/ 2315065 w 4592599"/>
                  <a:gd name="connsiteY1" fmla="*/ 43730 h 4018664"/>
                  <a:gd name="connsiteX2" fmla="*/ 4592599 w 4592599"/>
                  <a:gd name="connsiteY2" fmla="*/ 2050330 h 4018664"/>
                  <a:gd name="connsiteX3" fmla="*/ 1671598 w 4592599"/>
                  <a:gd name="connsiteY3" fmla="*/ 3972264 h 4018664"/>
                  <a:gd name="connsiteX4" fmla="*/ 37531 w 4592599"/>
                  <a:gd name="connsiteY4" fmla="*/ 2050330 h 4018664"/>
                  <a:gd name="connsiteX0" fmla="*/ 44016 w 4599084"/>
                  <a:gd name="connsiteY0" fmla="*/ 2050330 h 4018664"/>
                  <a:gd name="connsiteX1" fmla="*/ 2321550 w 4599084"/>
                  <a:gd name="connsiteY1" fmla="*/ 43730 h 4018664"/>
                  <a:gd name="connsiteX2" fmla="*/ 4599084 w 4599084"/>
                  <a:gd name="connsiteY2" fmla="*/ 2050330 h 4018664"/>
                  <a:gd name="connsiteX3" fmla="*/ 1678083 w 4599084"/>
                  <a:gd name="connsiteY3" fmla="*/ 3972264 h 4018664"/>
                  <a:gd name="connsiteX4" fmla="*/ 44016 w 4599084"/>
                  <a:gd name="connsiteY4" fmla="*/ 2050330 h 401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9084" h="4018664">
                    <a:moveTo>
                      <a:pt x="44016" y="2050330"/>
                    </a:moveTo>
                    <a:cubicBezTo>
                      <a:pt x="168194" y="1175441"/>
                      <a:pt x="928237" y="331597"/>
                      <a:pt x="2321550" y="43730"/>
                    </a:cubicBezTo>
                    <a:cubicBezTo>
                      <a:pt x="3714863" y="-244137"/>
                      <a:pt x="4599084" y="942115"/>
                      <a:pt x="4599084" y="2050330"/>
                    </a:cubicBezTo>
                    <a:cubicBezTo>
                      <a:pt x="4599084" y="3158545"/>
                      <a:pt x="3410063" y="4260131"/>
                      <a:pt x="1678083" y="3972264"/>
                    </a:cubicBezTo>
                    <a:cubicBezTo>
                      <a:pt x="-53897" y="3684397"/>
                      <a:pt x="-80162" y="2925219"/>
                      <a:pt x="44016" y="2050330"/>
                    </a:cubicBezTo>
                    <a:close/>
                  </a:path>
                </a:pathLst>
              </a:custGeom>
              <a:solidFill>
                <a:srgbClr val="CE202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mbria" panose="02040503050406030204" pitchFamily="18" charset="0"/>
                  <a:ea typeface="ＭＳ Ｐゴシック" pitchFamily="34" charset="-128"/>
                </a:endParaRPr>
              </a:p>
            </p:txBody>
          </p:sp>
          <p:sp>
            <p:nvSpPr>
              <p:cNvPr id="40" name="Oval 39"/>
              <p:cNvSpPr/>
              <p:nvPr/>
            </p:nvSpPr>
            <p:spPr>
              <a:xfrm rot="1788285">
                <a:off x="809301" y="5168441"/>
                <a:ext cx="1448180" cy="1217851"/>
              </a:xfrm>
              <a:prstGeom prst="ellips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Cambria" panose="02040503050406030204" pitchFamily="18" charset="0"/>
                  <a:ea typeface="ＭＳ Ｐゴシック" pitchFamily="34" charset="-128"/>
                </a:endParaRPr>
              </a:p>
            </p:txBody>
          </p:sp>
        </p:grpSp>
        <p:sp>
          <p:nvSpPr>
            <p:cNvPr id="35" name="TextBox 120"/>
            <p:cNvSpPr txBox="1">
              <a:spLocks noChangeArrowheads="1"/>
            </p:cNvSpPr>
            <p:nvPr/>
          </p:nvSpPr>
          <p:spPr bwMode="auto">
            <a:xfrm>
              <a:off x="6890390" y="2665643"/>
              <a:ext cx="16678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bIns="45720">
              <a:spAutoFit/>
            </a:bodyPr>
            <a:lstStyle>
              <a:defPPr>
                <a:defRPr lang="en-US"/>
              </a:defPPr>
              <a:lvl1pPr algn="ctr">
                <a:defRPr sz="1600" b="1">
                  <a:latin typeface="Cambria" panose="02040503050406030204" pitchFamily="18" charset="0"/>
                  <a:ea typeface="ＭＳ Ｐゴシック" pitchFamily="34" charset="-128"/>
                </a:defRPr>
              </a:lvl1pPr>
              <a:lvl2pPr marL="742950" indent="-285750" eaLnBrk="0" hangingPunct="0">
                <a:defRPr>
                  <a:latin typeface="Arial" charset="0"/>
                  <a:ea typeface="ＭＳ Ｐゴシック" pitchFamily="34" charset="-128"/>
                </a:defRPr>
              </a:lvl2pPr>
              <a:lvl3pPr marL="1143000" indent="-228600" eaLnBrk="0" hangingPunct="0">
                <a:defRPr>
                  <a:latin typeface="Arial" charset="0"/>
                  <a:ea typeface="ＭＳ Ｐゴシック" pitchFamily="34" charset="-128"/>
                </a:defRPr>
              </a:lvl3pPr>
              <a:lvl4pPr marL="1600200" indent="-228600" eaLnBrk="0" hangingPunct="0">
                <a:defRPr>
                  <a:latin typeface="Arial" charset="0"/>
                  <a:ea typeface="ＭＳ Ｐゴシック" pitchFamily="34" charset="-128"/>
                </a:defRPr>
              </a:lvl4pPr>
              <a:lvl5pPr marL="2057400" indent="-228600" eaLnBrk="0" hangingPunct="0">
                <a:defRPr>
                  <a:latin typeface="Arial" charset="0"/>
                  <a:ea typeface="ＭＳ Ｐゴシック" pitchFamily="34" charset="-128"/>
                </a:defRPr>
              </a:lvl5pPr>
              <a:lvl6pPr marL="2514600" indent="-228600" defTabSz="457200" eaLnBrk="0" fontAlgn="base" hangingPunct="0">
                <a:spcBef>
                  <a:spcPct val="0"/>
                </a:spcBef>
                <a:spcAft>
                  <a:spcPct val="0"/>
                </a:spcAft>
                <a:defRPr>
                  <a:latin typeface="Arial" charset="0"/>
                  <a:ea typeface="ＭＳ Ｐゴシック" pitchFamily="34" charset="-128"/>
                </a:defRPr>
              </a:lvl6pPr>
              <a:lvl7pPr marL="2971800" indent="-228600" defTabSz="457200" eaLnBrk="0" fontAlgn="base" hangingPunct="0">
                <a:spcBef>
                  <a:spcPct val="0"/>
                </a:spcBef>
                <a:spcAft>
                  <a:spcPct val="0"/>
                </a:spcAft>
                <a:defRPr>
                  <a:latin typeface="Arial" charset="0"/>
                  <a:ea typeface="ＭＳ Ｐゴシック" pitchFamily="34" charset="-128"/>
                </a:defRPr>
              </a:lvl7pPr>
              <a:lvl8pPr marL="3429000" indent="-228600" defTabSz="457200" eaLnBrk="0" fontAlgn="base" hangingPunct="0">
                <a:spcBef>
                  <a:spcPct val="0"/>
                </a:spcBef>
                <a:spcAft>
                  <a:spcPct val="0"/>
                </a:spcAft>
                <a:defRPr>
                  <a:latin typeface="Arial" charset="0"/>
                  <a:ea typeface="ＭＳ Ｐゴシック" pitchFamily="34" charset="-128"/>
                </a:defRPr>
              </a:lvl8pPr>
              <a:lvl9pPr marL="3886200" indent="-228600" defTabSz="457200" eaLnBrk="0" fontAlgn="base" hangingPunct="0">
                <a:spcBef>
                  <a:spcPct val="0"/>
                </a:spcBef>
                <a:spcAft>
                  <a:spcPct val="0"/>
                </a:spcAft>
                <a:defRPr>
                  <a:latin typeface="Arial" charset="0"/>
                  <a:ea typeface="ＭＳ Ｐゴシック" pitchFamily="34" charset="-128"/>
                </a:defRPr>
              </a:lvl9pPr>
            </a:lstStyle>
            <a:p>
              <a:r>
                <a:rPr lang="en-US" dirty="0"/>
                <a:t>e-QIP Authentication  </a:t>
              </a:r>
              <a:r>
                <a:rPr lang="en-US" dirty="0" smtClean="0"/>
                <a:t>Reset</a:t>
              </a:r>
              <a:endParaRPr lang="en-US" dirty="0"/>
            </a:p>
          </p:txBody>
        </p:sp>
        <p:grpSp>
          <p:nvGrpSpPr>
            <p:cNvPr id="36" name="Group 61"/>
            <p:cNvGrpSpPr>
              <a:grpSpLocks/>
            </p:cNvGrpSpPr>
            <p:nvPr/>
          </p:nvGrpSpPr>
          <p:grpSpPr bwMode="auto">
            <a:xfrm>
              <a:off x="6862575" y="2460052"/>
              <a:ext cx="268110" cy="268110"/>
              <a:chOff x="-390755" y="2070095"/>
              <a:chExt cx="831687" cy="831471"/>
            </a:xfrm>
          </p:grpSpPr>
          <p:sp>
            <p:nvSpPr>
              <p:cNvPr id="37" name="Oval 36"/>
              <p:cNvSpPr/>
              <p:nvPr/>
            </p:nvSpPr>
            <p:spPr bwMode="auto">
              <a:xfrm>
                <a:off x="-390755" y="2070095"/>
                <a:ext cx="831687" cy="831471"/>
              </a:xfrm>
              <a:prstGeom prst="ellipse">
                <a:avLst/>
              </a:prstGeom>
              <a:solidFill>
                <a:srgbClr val="CE202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500" b="1" dirty="0">
                    <a:latin typeface="Cambria" panose="02040503050406030204" pitchFamily="18" charset="0"/>
                  </a:rPr>
                  <a:t>4</a:t>
                </a:r>
              </a:p>
            </p:txBody>
          </p:sp>
          <p:sp>
            <p:nvSpPr>
              <p:cNvPr id="38" name="Oval 37"/>
              <p:cNvSpPr>
                <a:spLocks noChangeArrowheads="1"/>
              </p:cNvSpPr>
              <p:nvPr/>
            </p:nvSpPr>
            <p:spPr bwMode="auto">
              <a:xfrm>
                <a:off x="-307586" y="2073873"/>
                <a:ext cx="672910" cy="540457"/>
              </a:xfrm>
              <a:prstGeom prst="ellipse">
                <a:avLst/>
              </a:prstGeom>
              <a:gradFill rotWithShape="1">
                <a:gsLst>
                  <a:gs pos="0">
                    <a:srgbClr val="FFFFFF">
                      <a:alpha val="40999"/>
                    </a:srgbClr>
                  </a:gs>
                  <a:gs pos="8000">
                    <a:srgbClr val="FFFFFF">
                      <a:alpha val="37719"/>
                    </a:srgbClr>
                  </a:gs>
                  <a:gs pos="100000">
                    <a:srgbClr val="000000">
                      <a:alpha val="0"/>
                    </a:srgbClr>
                  </a:gs>
                </a:gsLst>
                <a:path path="shape">
                  <a:fillToRect l="50000" t="50000" r="50000" b="50000"/>
                </a:path>
              </a:gradFill>
              <a:ln>
                <a:noFill/>
              </a:ln>
              <a:effectLst>
                <a:outerShdw blurRad="304800" dist="12700" dir="5400000" algn="tl" rotWithShape="0">
                  <a:schemeClr val="bg1"/>
                </a:outerShdw>
              </a:effectLst>
              <a:extLst/>
            </p:spPr>
            <p:txBody>
              <a:bodyPr anchor="ctr"/>
              <a:lstStyle/>
              <a:p>
                <a:pPr algn="ctr"/>
                <a:endParaRPr lang="en-US" sz="1500" b="1">
                  <a:solidFill>
                    <a:srgbClr val="FFFFFF"/>
                  </a:solidFill>
                  <a:effectLst>
                    <a:outerShdw blurRad="38100" dist="38100" dir="2700000" algn="tl">
                      <a:srgbClr val="C0C0C0"/>
                    </a:outerShdw>
                  </a:effectLst>
                  <a:latin typeface="Cambria" panose="02040503050406030204" pitchFamily="18" charset="0"/>
                </a:endParaRPr>
              </a:p>
            </p:txBody>
          </p:sp>
        </p:grpSp>
      </p:grpSp>
      <p:sp>
        <p:nvSpPr>
          <p:cNvPr id="41" name="Rounded Rectangle 40"/>
          <p:cNvSpPr/>
          <p:nvPr/>
        </p:nvSpPr>
        <p:spPr>
          <a:xfrm>
            <a:off x="2444067" y="3546735"/>
            <a:ext cx="1868034" cy="2146989"/>
          </a:xfrm>
          <a:prstGeom prst="roundRect">
            <a:avLst>
              <a:gd name="adj" fmla="val 22723"/>
            </a:avLst>
          </a:prstGeom>
          <a:solidFill>
            <a:schemeClr val="bg1">
              <a:lumMod val="85000"/>
              <a:alpha val="47000"/>
            </a:schemeClr>
          </a:solidFill>
          <a:ln w="57150"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lIns="9144" tIns="9144" rIns="9144" bIns="9144" anchor="t" anchorCtr="0"/>
          <a:lstStyle/>
          <a:p>
            <a:pPr marL="228600" indent="-228600">
              <a:buFont typeface="Arial" panose="020B0604020202020204" pitchFamily="34" charset="0"/>
              <a:buChar char="•"/>
            </a:pPr>
            <a:r>
              <a:rPr lang="en-US" sz="1400" b="1" dirty="0">
                <a:solidFill>
                  <a:schemeClr val="tx1"/>
                </a:solidFill>
                <a:latin typeface="Cambria" panose="02040503050406030204" pitchFamily="18" charset="0"/>
                <a:ea typeface="ＭＳ Ｐゴシック" pitchFamily="34" charset="-128"/>
              </a:rPr>
              <a:t>Investigation status</a:t>
            </a:r>
          </a:p>
          <a:p>
            <a:pPr marL="228600" indent="-228600">
              <a:buFont typeface="Arial" panose="020B0604020202020204" pitchFamily="34" charset="0"/>
              <a:buChar char="•"/>
            </a:pPr>
            <a:r>
              <a:rPr lang="en-US" sz="1400" b="1" dirty="0">
                <a:solidFill>
                  <a:schemeClr val="tx1"/>
                </a:solidFill>
                <a:latin typeface="Cambria" panose="02040503050406030204" pitchFamily="18" charset="0"/>
                <a:ea typeface="ＭＳ Ｐゴシック" pitchFamily="34" charset="-128"/>
              </a:rPr>
              <a:t>Is an investigation in scope?</a:t>
            </a:r>
          </a:p>
          <a:p>
            <a:pPr marL="228600" indent="-228600">
              <a:buFont typeface="Arial" panose="020B0604020202020204" pitchFamily="34" charset="0"/>
              <a:buChar char="•"/>
            </a:pPr>
            <a:r>
              <a:rPr lang="en-US" sz="1400" b="1" dirty="0">
                <a:solidFill>
                  <a:schemeClr val="tx1"/>
                </a:solidFill>
                <a:latin typeface="Cambria" panose="02040503050406030204" pitchFamily="18" charset="0"/>
                <a:ea typeface="ＭＳ Ｐゴシック" pitchFamily="34" charset="-128"/>
              </a:rPr>
              <a:t>Help initiating an investigation</a:t>
            </a:r>
          </a:p>
          <a:p>
            <a:pPr marL="228600" indent="-228600">
              <a:buFont typeface="Arial" panose="020B0604020202020204" pitchFamily="34" charset="0"/>
              <a:buChar char="•"/>
            </a:pPr>
            <a:r>
              <a:rPr lang="en-US" sz="1400" b="1" dirty="0">
                <a:solidFill>
                  <a:schemeClr val="tx1"/>
                </a:solidFill>
                <a:latin typeface="Cambria" panose="02040503050406030204" pitchFamily="18" charset="0"/>
                <a:ea typeface="ＭＳ Ｐゴシック" pitchFamily="34" charset="-128"/>
              </a:rPr>
              <a:t>Do not print signature pages</a:t>
            </a:r>
          </a:p>
        </p:txBody>
      </p:sp>
      <p:sp>
        <p:nvSpPr>
          <p:cNvPr id="42" name="Rounded Rectangle 41"/>
          <p:cNvSpPr/>
          <p:nvPr/>
        </p:nvSpPr>
        <p:spPr>
          <a:xfrm>
            <a:off x="4566953" y="3546735"/>
            <a:ext cx="1868034" cy="2146989"/>
          </a:xfrm>
          <a:prstGeom prst="roundRect">
            <a:avLst>
              <a:gd name="adj" fmla="val 22723"/>
            </a:avLst>
          </a:prstGeom>
          <a:solidFill>
            <a:schemeClr val="bg1">
              <a:lumMod val="85000"/>
              <a:alpha val="47000"/>
            </a:schemeClr>
          </a:solidFill>
          <a:ln w="57150"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lIns="9144" tIns="9144" rIns="9144" bIns="9144" anchor="t" anchorCtr="0"/>
          <a:lstStyle/>
          <a:p>
            <a:pPr marL="228600" indent="-228600">
              <a:buFont typeface="Arial" panose="020B0604020202020204" pitchFamily="34" charset="0"/>
              <a:buChar char="•"/>
            </a:pPr>
            <a:r>
              <a:rPr lang="en-US" sz="1400" b="1" dirty="0">
                <a:solidFill>
                  <a:schemeClr val="tx1"/>
                </a:solidFill>
                <a:latin typeface="Cambria" panose="02040503050406030204" pitchFamily="18" charset="0"/>
                <a:ea typeface="ＭＳ Ｐゴシック" pitchFamily="34" charset="-128"/>
              </a:rPr>
              <a:t>Need a new account</a:t>
            </a:r>
          </a:p>
          <a:p>
            <a:pPr marL="228600" indent="-228600">
              <a:buFont typeface="Arial" panose="020B0604020202020204" pitchFamily="34" charset="0"/>
              <a:buChar char="•"/>
            </a:pPr>
            <a:r>
              <a:rPr lang="en-US" sz="1400" b="1" dirty="0">
                <a:solidFill>
                  <a:schemeClr val="tx1"/>
                </a:solidFill>
                <a:latin typeface="Cambria" panose="02040503050406030204" pitchFamily="18" charset="0"/>
                <a:ea typeface="ＭＳ Ｐゴシック" pitchFamily="34" charset="-128"/>
              </a:rPr>
              <a:t>Request an Account Manager</a:t>
            </a:r>
          </a:p>
          <a:p>
            <a:pPr marL="228600" indent="-228600">
              <a:buFont typeface="Arial" panose="020B0604020202020204" pitchFamily="34" charset="0"/>
              <a:buChar char="•"/>
            </a:pPr>
            <a:r>
              <a:rPr lang="en-US" sz="1400" b="1" dirty="0">
                <a:solidFill>
                  <a:schemeClr val="tx1"/>
                </a:solidFill>
                <a:latin typeface="Cambria" panose="02040503050406030204" pitchFamily="18" charset="0"/>
                <a:ea typeface="ＭＳ Ｐゴシック" pitchFamily="34" charset="-128"/>
              </a:rPr>
              <a:t>Adding user accounts</a:t>
            </a:r>
          </a:p>
          <a:p>
            <a:pPr marL="228600" indent="-228600">
              <a:buFont typeface="Arial" panose="020B0604020202020204" pitchFamily="34" charset="0"/>
              <a:buChar char="•"/>
            </a:pPr>
            <a:r>
              <a:rPr lang="en-US" sz="1400" b="1" dirty="0">
                <a:solidFill>
                  <a:schemeClr val="tx1"/>
                </a:solidFill>
                <a:latin typeface="Cambria" panose="02040503050406030204" pitchFamily="18" charset="0"/>
                <a:ea typeface="ＭＳ Ｐゴシック" pitchFamily="34" charset="-128"/>
              </a:rPr>
              <a:t>Log off JPAS</a:t>
            </a:r>
          </a:p>
        </p:txBody>
      </p:sp>
      <p:sp>
        <p:nvSpPr>
          <p:cNvPr id="43" name="Rounded Rectangle 42"/>
          <p:cNvSpPr/>
          <p:nvPr/>
        </p:nvSpPr>
        <p:spPr>
          <a:xfrm>
            <a:off x="6630020" y="3546735"/>
            <a:ext cx="1868034" cy="2146989"/>
          </a:xfrm>
          <a:prstGeom prst="roundRect">
            <a:avLst>
              <a:gd name="adj" fmla="val 22723"/>
            </a:avLst>
          </a:prstGeom>
          <a:solidFill>
            <a:schemeClr val="bg1">
              <a:lumMod val="85000"/>
              <a:alpha val="47000"/>
            </a:schemeClr>
          </a:solidFill>
          <a:ln w="57150"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lIns="9144" tIns="9144" rIns="9144" bIns="9144" anchor="t" anchorCtr="0"/>
          <a:lstStyle/>
          <a:p>
            <a:pPr marL="228600" indent="-228600">
              <a:buFont typeface="Arial" panose="020B0604020202020204" pitchFamily="34" charset="0"/>
              <a:buChar char="•"/>
            </a:pPr>
            <a:r>
              <a:rPr lang="en-US" sz="1400" b="1" dirty="0">
                <a:solidFill>
                  <a:schemeClr val="tx1"/>
                </a:solidFill>
                <a:latin typeface="Cambria" panose="02040503050406030204" pitchFamily="18" charset="0"/>
                <a:ea typeface="ＭＳ Ｐゴシック" pitchFamily="34" charset="-128"/>
              </a:rPr>
              <a:t>Failed to answer Golden Questions</a:t>
            </a:r>
          </a:p>
          <a:p>
            <a:pPr marL="228600" indent="-228600">
              <a:buFont typeface="Arial" panose="020B0604020202020204" pitchFamily="34" charset="0"/>
              <a:buChar char="•"/>
            </a:pPr>
            <a:r>
              <a:rPr lang="en-US" sz="1400" b="1" dirty="0">
                <a:solidFill>
                  <a:schemeClr val="tx1"/>
                </a:solidFill>
                <a:latin typeface="Cambria" panose="02040503050406030204" pitchFamily="18" charset="0"/>
                <a:ea typeface="ＭＳ Ｐゴシック" pitchFamily="34" charset="-128"/>
              </a:rPr>
              <a:t>Forgot password</a:t>
            </a:r>
          </a:p>
        </p:txBody>
      </p:sp>
    </p:spTree>
    <p:extLst>
      <p:ext uri="{BB962C8B-B14F-4D97-AF65-F5344CB8AC3E}">
        <p14:creationId xmlns:p14="http://schemas.microsoft.com/office/powerpoint/2010/main" val="31548765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Click To Sign</a:t>
            </a:r>
            <a:endParaRPr lang="en-US" dirty="0"/>
          </a:p>
        </p:txBody>
      </p:sp>
    </p:spTree>
    <p:extLst>
      <p:ext uri="{BB962C8B-B14F-4D97-AF65-F5344CB8AC3E}">
        <p14:creationId xmlns:p14="http://schemas.microsoft.com/office/powerpoint/2010/main" val="19227833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Sign</a:t>
            </a:r>
            <a:endParaRPr lang="en-US" dirty="0"/>
          </a:p>
        </p:txBody>
      </p:sp>
      <p:sp>
        <p:nvSpPr>
          <p:cNvPr id="3" name="Content Placeholder 2"/>
          <p:cNvSpPr>
            <a:spLocks noGrp="1"/>
          </p:cNvSpPr>
          <p:nvPr>
            <p:ph idx="1"/>
          </p:nvPr>
        </p:nvSpPr>
        <p:spPr>
          <a:xfrm>
            <a:off x="457200" y="1905000"/>
            <a:ext cx="8229600" cy="4525963"/>
          </a:xfrm>
        </p:spPr>
        <p:txBody>
          <a:bodyPr>
            <a:normAutofit/>
          </a:bodyPr>
          <a:lstStyle/>
          <a:p>
            <a:pPr marL="0" indent="0">
              <a:buNone/>
            </a:pPr>
            <a:r>
              <a:rPr lang="en-US" sz="2800" b="1" dirty="0">
                <a:solidFill>
                  <a:schemeClr val="tx1"/>
                </a:solidFill>
                <a:latin typeface="Century Gothic" panose="020B0502020202020204" pitchFamily="34" charset="0"/>
              </a:rPr>
              <a:t>Click To Sign is a function in e-QIP that eliminates the need for a wet signature by allowing the applicant to “click and sign” their release forms.</a:t>
            </a:r>
          </a:p>
          <a:p>
            <a:pPr marL="685800" lvl="1">
              <a:lnSpc>
                <a:spcPct val="80000"/>
              </a:lnSpc>
            </a:pPr>
            <a:r>
              <a:rPr lang="en-US" sz="1700" dirty="0">
                <a:solidFill>
                  <a:schemeClr val="tx1"/>
                </a:solidFill>
                <a:latin typeface="Cambria" panose="02040503050406030204" pitchFamily="18" charset="0"/>
              </a:rPr>
              <a:t>Applicants will have the ability to opt out of click to </a:t>
            </a:r>
            <a:r>
              <a:rPr lang="en-US" sz="1700" dirty="0" smtClean="0">
                <a:solidFill>
                  <a:schemeClr val="tx1"/>
                </a:solidFill>
                <a:latin typeface="Cambria" panose="02040503050406030204" pitchFamily="18" charset="0"/>
              </a:rPr>
              <a:t>sign</a:t>
            </a:r>
          </a:p>
          <a:p>
            <a:pPr marL="685800" lvl="1">
              <a:lnSpc>
                <a:spcPct val="80000"/>
              </a:lnSpc>
            </a:pPr>
            <a:r>
              <a:rPr lang="en-US" sz="1700" dirty="0" smtClean="0">
                <a:solidFill>
                  <a:schemeClr val="tx1"/>
                </a:solidFill>
                <a:latin typeface="Cambria" panose="02040503050406030204" pitchFamily="18" charset="0"/>
              </a:rPr>
              <a:t>The release date for Click To Sign in JPAS is TBD</a:t>
            </a:r>
            <a:endParaRPr lang="en-US" sz="1700" dirty="0">
              <a:solidFill>
                <a:schemeClr val="tx1"/>
              </a:solidFill>
              <a:latin typeface="Cambria" panose="02040503050406030204" pitchFamily="18" charset="0"/>
            </a:endParaRPr>
          </a:p>
          <a:p>
            <a:pPr marL="0" indent="0">
              <a:buNone/>
            </a:pPr>
            <a:endParaRPr lang="en-US" sz="28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24844054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622</TotalTime>
  <Words>1050</Words>
  <Application>Microsoft Office PowerPoint</Application>
  <PresentationFormat>On-screen Show (4:3)</PresentationFormat>
  <Paragraphs>153</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Executive</vt:lpstr>
      <vt:lpstr>JPAS Updates</vt:lpstr>
      <vt:lpstr>Contents</vt:lpstr>
      <vt:lpstr>JPAS Updates</vt:lpstr>
      <vt:lpstr>JPAS Updates Cont.</vt:lpstr>
      <vt:lpstr>JPAS Updates Cont.</vt:lpstr>
      <vt:lpstr>Contact Center Trends</vt:lpstr>
      <vt:lpstr>DMDC Contact Center Trends</vt:lpstr>
      <vt:lpstr>Click To Sign</vt:lpstr>
      <vt:lpstr>Click To Sign</vt:lpstr>
      <vt:lpstr>Click to Sign </vt:lpstr>
      <vt:lpstr>Click to Sign </vt:lpstr>
      <vt:lpstr>OPM Cyber Intrusion</vt:lpstr>
      <vt:lpstr>OPM Cyber Intrusion </vt:lpstr>
      <vt:lpstr>Manual Submission of SF86</vt:lpstr>
      <vt:lpstr>Manual Submission of SF86 cont.</vt:lpstr>
      <vt:lpstr>Information Resources</vt:lpstr>
      <vt:lpstr>Information Resources</vt:lpstr>
      <vt:lpstr> </vt:lpstr>
    </vt:vector>
  </TitlesOfParts>
  <Company>Lockheed Martin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JPAS Updates</dc:title>
  <dc:creator>Steven Burke</dc:creator>
  <cp:lastModifiedBy>Office of Research</cp:lastModifiedBy>
  <cp:revision>21</cp:revision>
  <dcterms:created xsi:type="dcterms:W3CDTF">2015-07-13T14:58:50Z</dcterms:created>
  <dcterms:modified xsi:type="dcterms:W3CDTF">2015-07-20T16:18:01Z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qminfo">
    <vt:i4>1</vt:i4>
  </property>
  <property fmtid="{D5CDD505-2E9C-101B-9397-08002B2CF9AE}" pid="3" name="lqmsess">
    <vt:lpwstr>7be0aaf7-e913-4595-8427-4c8b3d90d93d</vt:lpwstr>
  </property>
</Properties>
</file>